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 id="2147484529" r:id="rId12"/>
  </p:sldMasterIdLst>
  <p:notesMasterIdLst>
    <p:notesMasterId r:id="rId24"/>
  </p:notesMasterIdLst>
  <p:handoutMasterIdLst>
    <p:handoutMasterId r:id="rId25"/>
  </p:handoutMasterIdLst>
  <p:sldIdLst>
    <p:sldId id="422" r:id="rId13"/>
    <p:sldId id="313" r:id="rId14"/>
    <p:sldId id="404" r:id="rId15"/>
    <p:sldId id="399" r:id="rId16"/>
    <p:sldId id="429" r:id="rId17"/>
    <p:sldId id="423" r:id="rId18"/>
    <p:sldId id="439" r:id="rId19"/>
    <p:sldId id="2214" r:id="rId20"/>
    <p:sldId id="364" r:id="rId21"/>
    <p:sldId id="377" r:id="rId22"/>
    <p:sldId id="42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391"/>
    <a:srgbClr val="CC00FF"/>
    <a:srgbClr val="00CC99"/>
    <a:srgbClr val="D53878"/>
    <a:srgbClr val="FAD0BB"/>
    <a:srgbClr val="BCD7DA"/>
    <a:srgbClr val="C0E1CE"/>
    <a:srgbClr val="C0DADD"/>
    <a:srgbClr val="B5D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5709" autoAdjust="0"/>
  </p:normalViewPr>
  <p:slideViewPr>
    <p:cSldViewPr snapToGrid="0">
      <p:cViewPr varScale="1">
        <p:scale>
          <a:sx n="83" d="100"/>
          <a:sy n="83" d="100"/>
        </p:scale>
        <p:origin x="1674" y="90"/>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2" d="100"/>
        <a:sy n="72" d="100"/>
      </p:scale>
      <p:origin x="0" y="0"/>
    </p:cViewPr>
  </p:sorter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2023-09-28</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2023-09-28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V4fqWB4GFr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Grundskolenämnden uppdrag från 2021 är att förrätta val till ungdomsfullmäktige för både kommunala och fristående grundskolor, grundsärskolor, gymnasieskolor och gymnasiesärskolor.</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Strategi i riktlinje för delaktighet och inflytande: </a:t>
            </a:r>
          </a:p>
          <a:p>
            <a:r>
              <a:rPr lang="sv-SE" sz="1200" b="0" i="0" kern="1200" dirty="0">
                <a:solidFill>
                  <a:schemeClr val="tx1"/>
                </a:solidFill>
                <a:effectLst/>
                <a:latin typeface="+mn-lt"/>
                <a:ea typeface="+mn-ea"/>
                <a:cs typeface="+mn-cs"/>
              </a:rPr>
              <a:t>”Skapa förutsättningar för och uppmuntra deltagande i valet till Ungdomsfullmäktige som en del av skolans demokrati- och systematiska kvalitetsarbete samt att tydligt fördela ansvar för arbetet på skolan.”</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283299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effectLst/>
                <a:latin typeface="Calibri" panose="020F0502020204030204" pitchFamily="34" charset="0"/>
                <a:ea typeface="Calibri" panose="020F0502020204030204" pitchFamily="34" charset="0"/>
              </a:rPr>
              <a:t>Onsdag 3 maj-</a:t>
            </a:r>
            <a:r>
              <a:rPr lang="sv-SE" sz="1200" dirty="0">
                <a:effectLst/>
                <a:latin typeface="Calibri" panose="020F0502020204030204" pitchFamily="34" charset="0"/>
                <a:ea typeface="Calibri" panose="020F0502020204030204" pitchFamily="34" charset="0"/>
              </a:rPr>
              <a:t> UF tycker till sociala boenden och planera dialogen​ med politikerna</a:t>
            </a:r>
          </a:p>
          <a:p>
            <a:r>
              <a:rPr lang="sv-SE" sz="1200" b="1" dirty="0">
                <a:effectLst/>
                <a:latin typeface="Calibri" panose="020F0502020204030204" pitchFamily="34" charset="0"/>
                <a:ea typeface="Calibri" panose="020F0502020204030204" pitchFamily="34" charset="0"/>
              </a:rPr>
              <a:t>Måndag 8 maj-</a:t>
            </a:r>
            <a:r>
              <a:rPr lang="sv-SE" sz="1200" dirty="0">
                <a:effectLst/>
                <a:latin typeface="Calibri" panose="020F0502020204030204" pitchFamily="34" charset="0"/>
                <a:ea typeface="Calibri" panose="020F0502020204030204" pitchFamily="34" charset="0"/>
              </a:rPr>
              <a:t>UF tycker till om Jämlikt Göteborg och planera dialogen med politikerna- </a:t>
            </a:r>
            <a:r>
              <a:rPr lang="sv-SE" sz="1200" i="1" dirty="0">
                <a:effectLst/>
                <a:latin typeface="Calibri" panose="020F0502020204030204" pitchFamily="34" charset="0"/>
                <a:ea typeface="Calibri" panose="020F0502020204030204" pitchFamily="34" charset="0"/>
              </a:rPr>
              <a:t>sista dag för inlämning av motioner till stormötet i maj</a:t>
            </a:r>
            <a:r>
              <a:rPr lang="sv-SE" sz="1200" dirty="0">
                <a:effectLst/>
                <a:latin typeface="Calibri" panose="020F0502020204030204" pitchFamily="34" charset="0"/>
                <a:ea typeface="Calibri" panose="020F0502020204030204" pitchFamily="34" charset="0"/>
              </a:rPr>
              <a:t>​</a:t>
            </a:r>
          </a:p>
          <a:p>
            <a:r>
              <a:rPr lang="sv-SE" sz="1200" b="1" dirty="0">
                <a:effectLst/>
                <a:latin typeface="Calibri" panose="020F0502020204030204" pitchFamily="34" charset="0"/>
                <a:ea typeface="Calibri" panose="020F0502020204030204" pitchFamily="34" charset="0"/>
              </a:rPr>
              <a:t>Onsdag 10 maj</a:t>
            </a:r>
            <a:r>
              <a:rPr lang="sv-SE" sz="1200" dirty="0">
                <a:effectLst/>
                <a:latin typeface="Calibri" panose="020F0502020204030204" pitchFamily="34" charset="0"/>
                <a:ea typeface="Calibri" panose="020F0502020204030204" pitchFamily="34" charset="0"/>
              </a:rPr>
              <a:t>- UF-bladet och planera dialogen med politikerna ​</a:t>
            </a:r>
          </a:p>
          <a:p>
            <a:r>
              <a:rPr lang="sv-SE" sz="1200" b="1" dirty="0">
                <a:effectLst/>
                <a:latin typeface="Calibri" panose="020F0502020204030204" pitchFamily="34" charset="0"/>
                <a:ea typeface="Calibri" panose="020F0502020204030204" pitchFamily="34" charset="0"/>
              </a:rPr>
              <a:t>Måndag 15 maj</a:t>
            </a:r>
            <a:r>
              <a:rPr lang="sv-SE" sz="1200" dirty="0">
                <a:effectLst/>
                <a:latin typeface="Calibri" panose="020F0502020204030204" pitchFamily="34" charset="0"/>
                <a:ea typeface="Calibri" panose="020F0502020204030204" pitchFamily="34" charset="0"/>
              </a:rPr>
              <a:t>-Planera UF-konferens VGR och planera dialogen med politikerna​</a:t>
            </a:r>
          </a:p>
          <a:p>
            <a:r>
              <a:rPr lang="sv-SE" sz="1200" b="1" dirty="0">
                <a:effectLst/>
                <a:latin typeface="Calibri" panose="020F0502020204030204" pitchFamily="34" charset="0"/>
                <a:ea typeface="Calibri" panose="020F0502020204030204" pitchFamily="34" charset="0"/>
              </a:rPr>
              <a:t>Tisdag 16 maj-</a:t>
            </a:r>
            <a:r>
              <a:rPr lang="sv-SE" sz="1200" dirty="0">
                <a:effectLst/>
                <a:latin typeface="Calibri" panose="020F0502020204030204" pitchFamily="34" charset="0"/>
                <a:ea typeface="Calibri" panose="020F0502020204030204" pitchFamily="34" charset="0"/>
              </a:rPr>
              <a:t> </a:t>
            </a:r>
            <a:r>
              <a:rPr lang="sv-SE" sz="1200" b="1" dirty="0">
                <a:effectLst/>
                <a:latin typeface="Calibri" panose="020F0502020204030204" pitchFamily="34" charset="0"/>
                <a:ea typeface="Calibri" panose="020F0502020204030204" pitchFamily="34" charset="0"/>
              </a:rPr>
              <a:t>DIALOG MED POLITIKERNA</a:t>
            </a:r>
            <a:r>
              <a:rPr lang="sv-SE" sz="1200" dirty="0">
                <a:effectLst/>
                <a:latin typeface="Calibri" panose="020F0502020204030204" pitchFamily="34" charset="0"/>
                <a:ea typeface="Calibri" panose="020F0502020204030204" pitchFamily="34" charset="0"/>
              </a:rPr>
              <a:t>- trappscenen stadsbiblioteket​ (inbjudan kommer snart)</a:t>
            </a:r>
          </a:p>
          <a:p>
            <a:r>
              <a:rPr lang="sv-SE" sz="1200" b="1" dirty="0">
                <a:effectLst/>
                <a:latin typeface="Calibri" panose="020F0502020204030204" pitchFamily="34" charset="0"/>
                <a:ea typeface="Calibri" panose="020F0502020204030204" pitchFamily="34" charset="0"/>
              </a:rPr>
              <a:t>Onsdag 17 maj-</a:t>
            </a:r>
            <a:r>
              <a:rPr lang="sv-SE" sz="1200" dirty="0">
                <a:effectLst/>
                <a:latin typeface="Calibri" panose="020F0502020204030204" pitchFamily="34" charset="0"/>
                <a:ea typeface="Calibri" panose="020F0502020204030204" pitchFamily="34" charset="0"/>
              </a:rPr>
              <a:t>planera prototyp demokrati under jubileet​</a:t>
            </a:r>
          </a:p>
          <a:p>
            <a:r>
              <a:rPr lang="sv-SE" sz="1200" b="1" dirty="0">
                <a:effectLst/>
                <a:latin typeface="Calibri" panose="020F0502020204030204" pitchFamily="34" charset="0"/>
                <a:ea typeface="Calibri" panose="020F0502020204030204" pitchFamily="34" charset="0"/>
              </a:rPr>
              <a:t>Måndag 22 maj</a:t>
            </a:r>
            <a:r>
              <a:rPr lang="sv-SE" sz="1200" dirty="0">
                <a:effectLst/>
                <a:latin typeface="Calibri" panose="020F0502020204030204" pitchFamily="34" charset="0"/>
                <a:ea typeface="Calibri" panose="020F0502020204030204" pitchFamily="34" charset="0"/>
              </a:rPr>
              <a:t>-UF tycker till om digital kompetens i undervisningen och planera prototyp demokrati​</a:t>
            </a:r>
          </a:p>
          <a:p>
            <a:r>
              <a:rPr lang="sv-SE" sz="1200" b="1" dirty="0">
                <a:effectLst/>
                <a:latin typeface="Calibri" panose="020F0502020204030204" pitchFamily="34" charset="0"/>
                <a:ea typeface="Calibri" panose="020F0502020204030204" pitchFamily="34" charset="0"/>
              </a:rPr>
              <a:t>Onsdag 24 maj-</a:t>
            </a:r>
            <a:r>
              <a:rPr lang="sv-SE" sz="1200" dirty="0">
                <a:effectLst/>
                <a:latin typeface="Calibri" panose="020F0502020204030204" pitchFamily="34" charset="0"/>
                <a:ea typeface="Calibri" panose="020F0502020204030204" pitchFamily="34" charset="0"/>
              </a:rPr>
              <a:t> </a:t>
            </a:r>
            <a:r>
              <a:rPr lang="sv-SE" sz="1200" b="1" dirty="0">
                <a:effectLst/>
                <a:latin typeface="Calibri" panose="020F0502020204030204" pitchFamily="34" charset="0"/>
                <a:ea typeface="Calibri" panose="020F0502020204030204" pitchFamily="34" charset="0"/>
              </a:rPr>
              <a:t>STORMÖTE PÅ BÖRSEN kl.16.30</a:t>
            </a:r>
            <a:r>
              <a:rPr lang="sv-SE" sz="1200" dirty="0">
                <a:effectLst/>
                <a:latin typeface="Calibri" panose="020F0502020204030204" pitchFamily="34" charset="0"/>
                <a:ea typeface="Calibri" panose="020F0502020204030204" pitchFamily="34" charset="0"/>
              </a:rPr>
              <a:t> (fika från 16.00​</a:t>
            </a:r>
          </a:p>
          <a:p>
            <a:r>
              <a:rPr lang="sv-SE" sz="1200" b="1" dirty="0">
                <a:effectLst/>
                <a:latin typeface="Calibri" panose="020F0502020204030204" pitchFamily="34" charset="0"/>
                <a:ea typeface="Calibri" panose="020F0502020204030204" pitchFamily="34" charset="0"/>
              </a:rPr>
              <a:t>Måndag 29 maj-</a:t>
            </a:r>
            <a:r>
              <a:rPr lang="sv-SE" sz="1200" dirty="0">
                <a:effectLst/>
                <a:latin typeface="Calibri" panose="020F0502020204030204" pitchFamily="34" charset="0"/>
                <a:ea typeface="Calibri" panose="020F0502020204030204" pitchFamily="34" charset="0"/>
              </a:rPr>
              <a:t> UF tycker till om att mäta droger i avloppsvatten vid skolor​</a:t>
            </a:r>
          </a:p>
          <a:p>
            <a:r>
              <a:rPr lang="sv-SE" sz="1200" b="1" dirty="0">
                <a:effectLst/>
                <a:latin typeface="Calibri" panose="020F0502020204030204" pitchFamily="34" charset="0"/>
                <a:ea typeface="Calibri" panose="020F0502020204030204" pitchFamily="34" charset="0"/>
              </a:rPr>
              <a:t>Onsdag 31 maj</a:t>
            </a:r>
            <a:r>
              <a:rPr lang="sv-SE" sz="1200" dirty="0">
                <a:effectLst/>
                <a:latin typeface="Calibri" panose="020F0502020204030204" pitchFamily="34" charset="0"/>
                <a:ea typeface="Calibri" panose="020F0502020204030204" pitchFamily="34" charset="0"/>
              </a:rPr>
              <a:t>- styrgruppsmöte​</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123570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Behöver du stöd i din roll som kontaktperson kan du kontakta mig.</a:t>
            </a:r>
          </a:p>
          <a:p>
            <a:r>
              <a:rPr lang="sv-SE" dirty="0"/>
              <a:t>Allt material finns på hemsidan för kontaktpersoner – saknar du något så hör av dig!</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43856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mn-lt"/>
                <a:ea typeface="+mn-ea"/>
                <a:cs typeface="+mn-cs"/>
              </a:rPr>
              <a:t>Göteborgs Stad har fyra socialnämnder som delas in i fyra geografiska regioner. Dessa är Centrum, Sydväst, Nordost, Hisingen. En sådan region utgör en valkrets. Antal ledamöter från varje region beräknas utifrån procentuell fördelningsmodell baserat på antal boende barn och ungdomar i regionerna. </a:t>
            </a:r>
            <a:endParaRPr lang="sv-SE" sz="1100"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314402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sz="1200" b="1" kern="1200" dirty="0">
                <a:solidFill>
                  <a:schemeClr val="tx1"/>
                </a:solidFill>
                <a:effectLst/>
                <a:latin typeface="+mn-lt"/>
                <a:ea typeface="+mn-ea"/>
                <a:cs typeface="+mn-cs"/>
              </a:rPr>
              <a:t>Utskottet för ungt inflytande</a:t>
            </a:r>
          </a:p>
          <a:p>
            <a:r>
              <a:rPr lang="sv-SE" sz="1200" b="0" i="0" kern="1200" dirty="0">
                <a:solidFill>
                  <a:schemeClr val="tx1"/>
                </a:solidFill>
                <a:effectLst/>
                <a:latin typeface="+mn-lt"/>
                <a:ea typeface="+mn-ea"/>
                <a:cs typeface="+mn-cs"/>
              </a:rPr>
              <a:t>Barn och unga ska känna till sina rättigheter och kunna påverka. Utskottet jobbar med mänskliga rättigheter.</a:t>
            </a:r>
          </a:p>
          <a:p>
            <a:r>
              <a:rPr lang="sv-SE" sz="1200" b="1" kern="1200" dirty="0">
                <a:solidFill>
                  <a:schemeClr val="tx1"/>
                </a:solidFill>
                <a:effectLst/>
                <a:latin typeface="+mn-lt"/>
                <a:ea typeface="+mn-ea"/>
                <a:cs typeface="+mn-cs"/>
              </a:rPr>
              <a:t>Skolutskottet</a:t>
            </a:r>
          </a:p>
          <a:p>
            <a:r>
              <a:rPr lang="sv-SE" sz="1200" b="0" i="0" kern="1200" dirty="0">
                <a:solidFill>
                  <a:schemeClr val="tx1"/>
                </a:solidFill>
                <a:effectLst/>
                <a:latin typeface="+mn-lt"/>
                <a:ea typeface="+mn-ea"/>
                <a:cs typeface="+mn-cs"/>
              </a:rPr>
              <a:t>Jobbar med alla frågor som rör skolan.</a:t>
            </a:r>
          </a:p>
          <a:p>
            <a:r>
              <a:rPr lang="sv-SE" sz="1200" b="1" kern="1200" dirty="0">
                <a:solidFill>
                  <a:schemeClr val="tx1"/>
                </a:solidFill>
                <a:effectLst/>
                <a:latin typeface="+mn-lt"/>
                <a:ea typeface="+mn-ea"/>
                <a:cs typeface="+mn-cs"/>
              </a:rPr>
              <a:t>Göteborgsutskottet</a:t>
            </a:r>
          </a:p>
          <a:p>
            <a:r>
              <a:rPr lang="sv-SE" sz="1200" b="0" i="0" kern="1200" dirty="0">
                <a:solidFill>
                  <a:schemeClr val="tx1"/>
                </a:solidFill>
                <a:effectLst/>
                <a:latin typeface="+mn-lt"/>
                <a:ea typeface="+mn-ea"/>
                <a:cs typeface="+mn-cs"/>
              </a:rPr>
              <a:t>Alla frågor som rör staden, tex trygghet. Jobbar för klimatet och en bättre miljö. Kollektivtrafiken behöver bli mycket bättre och gratis busskort 24/7 för den som är ung.</a:t>
            </a:r>
          </a:p>
          <a:p>
            <a:r>
              <a:rPr lang="sv-SE" sz="1200" b="1" kern="1200" dirty="0">
                <a:solidFill>
                  <a:schemeClr val="tx1"/>
                </a:solidFill>
                <a:effectLst/>
                <a:latin typeface="+mn-lt"/>
                <a:ea typeface="+mn-ea"/>
                <a:cs typeface="+mn-cs"/>
              </a:rPr>
              <a:t>Utskottet för ung hälsa</a:t>
            </a:r>
          </a:p>
          <a:p>
            <a:r>
              <a:rPr lang="sv-SE" sz="1200" b="0" i="0" kern="1200" dirty="0">
                <a:solidFill>
                  <a:schemeClr val="tx1"/>
                </a:solidFill>
                <a:effectLst/>
                <a:latin typeface="+mn-lt"/>
                <a:ea typeface="+mn-ea"/>
                <a:cs typeface="+mn-cs"/>
              </a:rPr>
              <a:t>Jobbar för ungas psykiska hälsa.</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Fritidsutskottet</a:t>
            </a:r>
          </a:p>
          <a:p>
            <a:r>
              <a:rPr lang="sv-SE" sz="1200" b="0" i="0" kern="1200" dirty="0">
                <a:solidFill>
                  <a:schemeClr val="tx1"/>
                </a:solidFill>
                <a:effectLst/>
                <a:latin typeface="+mn-lt"/>
                <a:ea typeface="+mn-ea"/>
                <a:cs typeface="+mn-cs"/>
              </a:rPr>
              <a:t>Jobbar med en bra fritid för alla barn. Sommarjobb är också en viktig fråga.</a:t>
            </a:r>
          </a:p>
          <a:p>
            <a:endParaRPr lang="sv-SE" dirty="0"/>
          </a:p>
          <a:p>
            <a:r>
              <a:rPr lang="sv-SE" dirty="0"/>
              <a:t>- Film i nästa </a:t>
            </a:r>
            <a:r>
              <a:rPr lang="sv-SE" dirty="0" err="1"/>
              <a:t>slide</a:t>
            </a:r>
            <a:r>
              <a:rPr lang="sv-SE" dirty="0"/>
              <a:t>.</a:t>
            </a:r>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231902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Gissa inte vad vi tycker, fråga oss istället! Kort version - YouTube</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53870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333333"/>
                </a:solidFill>
                <a:effectLst/>
                <a:latin typeface="Open Sans" panose="020B0606030504020204" pitchFamily="34" charset="0"/>
              </a:rPr>
              <a:t>Ett politiskt uppdrag</a:t>
            </a:r>
            <a:br>
              <a:rPr lang="sv-SE" b="0" i="0" dirty="0">
                <a:solidFill>
                  <a:srgbClr val="333333"/>
                </a:solidFill>
                <a:effectLst/>
                <a:latin typeface="Open Sans" panose="020B0606030504020204" pitchFamily="34" charset="0"/>
              </a:rPr>
            </a:br>
            <a:r>
              <a:rPr lang="sv-SE" b="0" i="0" dirty="0">
                <a:solidFill>
                  <a:srgbClr val="333333"/>
                </a:solidFill>
                <a:effectLst/>
                <a:latin typeface="Open Sans" panose="020B0606030504020204" pitchFamily="34" charset="0"/>
              </a:rPr>
              <a:t>Grundskoleförvaltningen har fått i uppdrag att förrätta val till Ungdomsfullmäktige i samverkan med fler andra förvaltningar (2021)</a:t>
            </a:r>
          </a:p>
          <a:p>
            <a:pPr algn="l"/>
            <a:r>
              <a:rPr lang="sv-SE" b="0" i="0" dirty="0">
                <a:solidFill>
                  <a:srgbClr val="333333"/>
                </a:solidFill>
                <a:effectLst/>
                <a:latin typeface="Open Sans" panose="020B0606030504020204" pitchFamily="34" charset="0"/>
              </a:rPr>
              <a:t>Det betyder </a:t>
            </a:r>
            <a:r>
              <a:rPr lang="sv-SE" b="1" i="0" dirty="0">
                <a:solidFill>
                  <a:srgbClr val="333333"/>
                </a:solidFill>
                <a:effectLst/>
                <a:latin typeface="Open Sans" panose="020B0606030504020204" pitchFamily="34" charset="0"/>
              </a:rPr>
              <a:t>att vi ska arbeta för att ge alla elever/ unga lika möjligheter att få rösta i val till ungdomsfullmäktige.  Det ser väldigt olika ut mellan skolor både regi och skolform.</a:t>
            </a:r>
          </a:p>
          <a:p>
            <a:pPr algn="l"/>
            <a:r>
              <a:rPr lang="sv-SE" b="0" i="0" dirty="0">
                <a:solidFill>
                  <a:srgbClr val="333333"/>
                </a:solidFill>
                <a:effectLst/>
                <a:latin typeface="Open Sans" panose="020B0606030504020204" pitchFamily="34" charset="0"/>
              </a:rPr>
              <a:t>För att lyckas i rollen som kontaktperson behövs stöd från skolledning och tid avsatt för att arbeta med valet. Läs mer på hemsidan. Verka för att det finns en organisation &amp; struktur som ger alla elever samma möjligheter att rösta. </a:t>
            </a:r>
          </a:p>
          <a:p>
            <a:pPr algn="l"/>
            <a:r>
              <a:rPr lang="sv-SE" b="0" i="0" dirty="0">
                <a:solidFill>
                  <a:srgbClr val="333333"/>
                </a:solidFill>
                <a:effectLst/>
                <a:latin typeface="Open Sans" panose="020B0606030504020204" pitchFamily="34" charset="0"/>
              </a:rPr>
              <a:t>Exempel på vad UF arbetat med och drivit igenom utöver dialoger, konferenser och fungerat som remissinstans. - Duschdraperier i kommunala grundskolor - Busskort, sommarlovs-busskort (dygnet runt)</a:t>
            </a:r>
          </a:p>
          <a:p>
            <a:pPr marL="0" indent="0">
              <a:buFont typeface="Arial" panose="020B0604020202020204" pitchFamily="34" charset="0"/>
              <a:buNone/>
            </a:pPr>
            <a:endParaRPr lang="sv-SE"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Ungdomsfullmäktige är Göteborgs Stads formella forum för ungdomsinflytande och har inrättats för att öka möjligheterna för barn och ungdomar att påverka beslut som rör stadens utveckling. Ungdomsfullmäktige ska ta aktiv del av generella frågor som berör barn och ungdomar och kan själva väcka frågor som berör barn och ungdomar. Genom att ge barn och ungdomar möjlighet till delaktighet och inflytande får förvaltningar och nämnder bättre beslutsunderlag och de unga utvecklar sin demokratiska förmåga.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sv-SE" b="0" i="0" dirty="0">
                <a:solidFill>
                  <a:srgbClr val="333333"/>
                </a:solidFill>
                <a:effectLst/>
                <a:latin typeface="Open Sans" panose="020B0806030504020204" pitchFamily="34" charset="0"/>
              </a:rPr>
              <a:t>Se till att elever på skolan känner till att de kan kandidera och rösta i valet till ungdomsfullmäktige</a:t>
            </a:r>
          </a:p>
          <a:p>
            <a:pPr algn="l">
              <a:buFont typeface="Arial" panose="020B0604020202020204" pitchFamily="34" charset="0"/>
              <a:buChar char="•"/>
            </a:pPr>
            <a:r>
              <a:rPr lang="sv-SE" b="0" i="0" dirty="0">
                <a:solidFill>
                  <a:srgbClr val="333333"/>
                </a:solidFill>
                <a:effectLst/>
                <a:latin typeface="Open Sans" panose="020B0806030504020204" pitchFamily="34" charset="0"/>
              </a:rPr>
              <a:t>Informera kollegor om arbetet med ungdomsfullmäktige så att de kan förklara för eleverna vad ungdomsfullmäktige är och vad det innebär att kandidera och rösta</a:t>
            </a:r>
          </a:p>
          <a:p>
            <a:pPr algn="l">
              <a:buFont typeface="Arial" panose="020B0604020202020204" pitchFamily="34" charset="0"/>
              <a:buChar char="•"/>
            </a:pPr>
            <a:r>
              <a:rPr lang="sv-SE" b="0" i="0" dirty="0">
                <a:solidFill>
                  <a:srgbClr val="333333"/>
                </a:solidFill>
                <a:effectLst/>
                <a:latin typeface="Open Sans" panose="020B0806030504020204" pitchFamily="34" charset="0"/>
              </a:rPr>
              <a:t>Underlätta så att röstning kan ske på lektionstid</a:t>
            </a:r>
          </a:p>
          <a:p>
            <a:pPr algn="l">
              <a:buFont typeface="Arial" panose="020B0604020202020204" pitchFamily="34" charset="0"/>
              <a:buChar char="•"/>
            </a:pPr>
            <a:r>
              <a:rPr lang="sv-SE" b="0" i="0" dirty="0">
                <a:solidFill>
                  <a:srgbClr val="333333"/>
                </a:solidFill>
                <a:effectLst/>
                <a:latin typeface="Open Sans" panose="020B0806030504020204" pitchFamily="34" charset="0"/>
              </a:rPr>
              <a:t>Delta i digitala träffar och ta stöd från samordnare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Inflytande på riktigt (SOU 1996:22), listas tre skäl till att elever ska ges möjlighet till inflytande: </a:t>
            </a:r>
          </a:p>
          <a:p>
            <a:pPr marL="342900" lvl="0" indent="-342900">
              <a:lnSpc>
                <a:spcPct val="115000"/>
              </a:lnSpc>
              <a:buFont typeface="Symbol" panose="05050102010706020507" pitchFamily="18" charset="2"/>
              <a:buChar char=""/>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inflytande är en mänsklig rättighet,</a:t>
            </a:r>
          </a:p>
          <a:p>
            <a:pPr marL="342900" lvl="0" indent="-342900">
              <a:lnSpc>
                <a:spcPct val="115000"/>
              </a:lnSpc>
              <a:buFont typeface="Symbol" panose="05050102010706020507" pitchFamily="18" charset="2"/>
              <a:buChar char=""/>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det är en del av skolans uppgift att fostra demokratiska medborgare, samt</a:t>
            </a:r>
          </a:p>
          <a:p>
            <a:pPr marL="342900" lvl="0" indent="-342900">
              <a:lnSpc>
                <a:spcPct val="115000"/>
              </a:lnSpc>
              <a:spcAft>
                <a:spcPts val="800"/>
              </a:spcAft>
              <a:buFont typeface="Symbol" panose="05050102010706020507" pitchFamily="18" charset="2"/>
              <a:buChar char=""/>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delaktighet är en förutsättning för lärande.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sv-SE" b="0" i="0" dirty="0">
              <a:solidFill>
                <a:srgbClr val="333333"/>
              </a:solidFill>
              <a:effectLst/>
              <a:latin typeface="Open Sans" panose="020B0606030504020204" pitchFamily="34" charset="0"/>
            </a:endParaRPr>
          </a:p>
          <a:p>
            <a:pPr algn="l"/>
            <a:endParaRPr lang="sv-SE" b="0" i="0" dirty="0">
              <a:solidFill>
                <a:srgbClr val="333333"/>
              </a:solidFill>
              <a:effectLst/>
              <a:latin typeface="Open Sans" panose="020B0606030504020204" pitchFamily="34" charset="0"/>
            </a:endParaRPr>
          </a:p>
          <a:p>
            <a:pPr marL="0" indent="0">
              <a:buFont typeface="Arial" panose="020B0604020202020204" pitchFamily="34" charset="0"/>
              <a:buNone/>
            </a:pP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46620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372420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Calibri" panose="020F0502020204030204" pitchFamily="34" charset="0"/>
                <a:ea typeface="Calibri" panose="020F0502020204030204" pitchFamily="34" charset="0"/>
              </a:rPr>
              <a:t>Valdag i biblioteket eller matsalen eller i respektive klassrum en viss dag</a:t>
            </a:r>
            <a:r>
              <a:rPr lang="sv-SE"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Valdag på skolan – involvera eleverna. Ex. Rektor ut till klasserna via klassråd och vidare till elevråd - hur kan ni tillsammans öka valdeltagandet på skolan? </a:t>
            </a:r>
            <a:r>
              <a:rPr lang="sv-SE" dirty="0" err="1"/>
              <a:t>Happeing</a:t>
            </a:r>
            <a:r>
              <a:rPr lang="sv-SE" dirty="0"/>
              <a:t>? Vallokal i matsalen/ biblioteket? Eller avsätta 15 min på mentorstid/ lektionstid en viss dag?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Gör val till ungdomsfullmäktige till en del i det arbete som redan görs. </a:t>
            </a:r>
            <a:r>
              <a:rPr lang="sv-SE" sz="1800" dirty="0">
                <a:effectLst/>
                <a:latin typeface="Calibri" panose="020F0502020204030204" pitchFamily="34" charset="0"/>
                <a:ea typeface="Calibri" panose="020F0502020204030204" pitchFamily="34" charset="0"/>
              </a:rPr>
              <a:t>Igår var jag på en workshop med ungdomsfullmäktige där ledamöterna kom med inspel om att de vill att skolan ger eleverna en uppgift (exempelvis på samhälls- eller svensklektion) där elever får skriva om något som de vill förändra. Motivera och skriva en slogan för att därefter ha en grund för att sen kunna kandidera. Detta följs sedan upp med att skolan har en valdag då det avsätts 15 min på exempelvis mentorstid eller samhällslektion. Ledamoten som berättade att hennes lärare i svenska gav klassen en uppgift att komma på något som de vill förändra och skriva en motivering samt slogan och därefter redovisa. Efteråt gavs möjligheten att få stöd att kandidera och då kandiderade hon. Bland det bästa hon gjort.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t>Digitalt klassrumsbesök 10 okt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VR-vallokal </a:t>
            </a:r>
            <a:r>
              <a:rPr lang="sv-SE" dirty="0"/>
              <a:t>–inloggningsuppgifter genom att kontakta mig. En lärare loggar in och klassen är med på länk. Läraren samlar in frågor och skickar in innan eller skriver i chatten.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Boka in personal från fritid till skolan </a:t>
            </a:r>
            <a:r>
              <a:rPr lang="sv-SE" dirty="0"/>
              <a:t>(fritidsledare/ fritidsassistenter och andra som arbetar i området)</a:t>
            </a:r>
          </a:p>
          <a:p>
            <a:endParaRPr lang="sv-SE" b="1" dirty="0"/>
          </a:p>
          <a:p>
            <a:r>
              <a:rPr lang="sv-SE" b="1" dirty="0"/>
              <a:t>Utskick till röstberättigade i november</a:t>
            </a:r>
          </a:p>
          <a:p>
            <a:endParaRPr lang="sv-SE" b="1" dirty="0"/>
          </a:p>
          <a:p>
            <a:endParaRPr lang="sv-SE" b="1"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382033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245204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2023-09-28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3127557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7.jpg">
            <a:extLst>
              <a:ext uri="{FF2B5EF4-FFF2-40B4-BE49-F238E27FC236}">
                <a16:creationId xmlns:a16="http://schemas.microsoft.com/office/drawing/2014/main" id="{34CF8842-4199-4192-A9E3-0B666A7171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7" y="1144857"/>
            <a:ext cx="11366503" cy="530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1696" y="2626154"/>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2"/>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8"/>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4"/>
            <a:ext cx="1481456" cy="499915"/>
          </a:xfrm>
          <a:prstGeom prst="rect">
            <a:avLst/>
          </a:prstGeom>
        </p:spPr>
      </p:pic>
    </p:spTree>
    <p:extLst>
      <p:ext uri="{BB962C8B-B14F-4D97-AF65-F5344CB8AC3E}">
        <p14:creationId xmlns:p14="http://schemas.microsoft.com/office/powerpoint/2010/main" val="316344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4"/>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108265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30"/>
            <a:ext cx="5400000" cy="41767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1" y="1736730"/>
            <a:ext cx="5400000" cy="41767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843796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2849806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338163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6"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4"/>
            <a:ext cx="4176000" cy="4175125"/>
          </a:xfrm>
          <a:solidFill>
            <a:schemeClr val="bg1">
              <a:lumMod val="85000"/>
            </a:schemeClr>
          </a:solidFill>
        </p:spPr>
        <p:txBody>
          <a:bodyPr anchor="ctr" anchorCtr="0">
            <a:normAutofit/>
          </a:bodyPr>
          <a:lstStyle>
            <a:lvl1pPr marL="0" indent="0" algn="ctr">
              <a:buNone/>
              <a:defRPr sz="20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075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4"/>
            <a:ext cx="4176000" cy="4175125"/>
          </a:xfrm>
          <a:solidFill>
            <a:schemeClr val="bg1">
              <a:lumMod val="85000"/>
            </a:schemeClr>
          </a:solidFill>
        </p:spPr>
        <p:txBody>
          <a:bodyPr anchor="ctr" anchorCtr="0">
            <a:normAutofit/>
          </a:bodyPr>
          <a:lstStyle>
            <a:lvl1pPr marL="0" indent="0" algn="ctr">
              <a:buNone/>
              <a:defRPr sz="20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62945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5"/>
            <a:ext cx="3600000" cy="384464"/>
          </a:xfrm>
        </p:spPr>
        <p:txBody>
          <a:bodyPr>
            <a:normAutofit/>
          </a:bodyPr>
          <a:lstStyle>
            <a:lvl1pPr marL="0" indent="0">
              <a:buFont typeface="Arial" panose="020B0604020202020204" pitchFamily="34" charset="0"/>
              <a:buNone/>
              <a:defRPr sz="14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5"/>
            <a:ext cx="3600000" cy="384464"/>
          </a:xfrm>
        </p:spPr>
        <p:txBody>
          <a:bodyPr>
            <a:normAutofit/>
          </a:bodyPr>
          <a:lstStyle>
            <a:lvl1pPr marL="0" indent="0">
              <a:buFont typeface="Arial" panose="020B0604020202020204" pitchFamily="34" charset="0"/>
              <a:buNone/>
              <a:defRPr sz="14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5"/>
            <a:ext cx="3600000" cy="384464"/>
          </a:xfrm>
        </p:spPr>
        <p:txBody>
          <a:bodyPr>
            <a:normAutofit/>
          </a:bodyPr>
          <a:lstStyle>
            <a:lvl1pPr marL="0" indent="0">
              <a:buFont typeface="Arial" panose="020B0604020202020204" pitchFamily="34" charset="0"/>
              <a:buNone/>
              <a:defRPr sz="14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73127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09"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09"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2488598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90"/>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09"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09"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10"/>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794870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4463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5669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3"/>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09"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09"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1"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2" y="6168924"/>
            <a:ext cx="1280271" cy="426757"/>
          </a:xfrm>
          <a:prstGeom prst="rect">
            <a:avLst/>
          </a:prstGeom>
        </p:spPr>
      </p:pic>
    </p:spTree>
    <p:extLst>
      <p:ext uri="{BB962C8B-B14F-4D97-AF65-F5344CB8AC3E}">
        <p14:creationId xmlns:p14="http://schemas.microsoft.com/office/powerpoint/2010/main" val="24546049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8" name="Bildobjekt 7" descr="GRAPHIC_small7.jpg">
            <a:extLst>
              <a:ext uri="{FF2B5EF4-FFF2-40B4-BE49-F238E27FC236}">
                <a16:creationId xmlns:a16="http://schemas.microsoft.com/office/drawing/2014/main" id="{A89FACA4-D3B2-4A63-AD7E-139FD820E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7" y="404815"/>
            <a:ext cx="11366503" cy="550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8841" y="2404810"/>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1"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3"/>
          <a:stretch>
            <a:fillRect/>
          </a:stretch>
        </p:blipFill>
        <p:spPr>
          <a:xfrm>
            <a:off x="10498642" y="6168924"/>
            <a:ext cx="1280271" cy="426757"/>
          </a:xfrm>
          <a:prstGeom prst="rect">
            <a:avLst/>
          </a:prstGeom>
        </p:spPr>
      </p:pic>
    </p:spTree>
    <p:extLst>
      <p:ext uri="{BB962C8B-B14F-4D97-AF65-F5344CB8AC3E}">
        <p14:creationId xmlns:p14="http://schemas.microsoft.com/office/powerpoint/2010/main" val="24963893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7" name="Bildobjekt 6" descr="GRAPHIC_small7.jpg">
            <a:extLst>
              <a:ext uri="{FF2B5EF4-FFF2-40B4-BE49-F238E27FC236}">
                <a16:creationId xmlns:a16="http://schemas.microsoft.com/office/drawing/2014/main" id="{9E2FCF00-2835-4346-9796-B565923CC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7" y="1144857"/>
            <a:ext cx="11366503" cy="530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1"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sz="1700"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4"/>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50" y="2830625"/>
            <a:ext cx="6148879" cy="2971087"/>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9543439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7" y="2300663"/>
            <a:ext cx="1426588" cy="2261812"/>
          </a:xfrm>
          <a:prstGeom prst="rect">
            <a:avLst/>
          </a:prstGeom>
        </p:spPr>
      </p:pic>
    </p:spTree>
    <p:extLst>
      <p:ext uri="{BB962C8B-B14F-4D97-AF65-F5344CB8AC3E}">
        <p14:creationId xmlns:p14="http://schemas.microsoft.com/office/powerpoint/2010/main" val="997810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90" y="404814"/>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3"/>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3"/>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4"/>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9"/>
            <a:ext cx="643251"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37751988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09"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78" indent="-230378" algn="l" defTabSz="914309"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55" indent="-230378" algn="l" defTabSz="914309"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31" indent="-230378" algn="l" defTabSz="914309"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09" indent="-228578" algn="l" defTabSz="914309"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686" indent="-228578" algn="l" defTabSz="914309"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1">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4.xml"/><Relationship Id="rId6" Type="http://schemas.openxmlformats.org/officeDocument/2006/relationships/hyperlink" Target="http://www.goteborg.se/ungdomsfullmaktigekontaktperson" TargetMode="External"/><Relationship Id="rId5" Type="http://schemas.openxmlformats.org/officeDocument/2006/relationships/hyperlink" Target="mailto:Fredrika.ideblad@grundskola.goteborg.se" TargetMode="External"/><Relationship Id="rId4" Type="http://schemas.openxmlformats.org/officeDocument/2006/relationships/hyperlink" Target="https://mailchi.mp/goteborg/uf-blad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V4fqWB4GFr0?feature=oembed" TargetMode="External"/><Relationship Id="rId5" Type="http://schemas.openxmlformats.org/officeDocument/2006/relationships/hyperlink" Target="https://goteborg.se/wps/myportal/enhetssida/ungdomsfullmaktige"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www.goteborg.se/ungdomsfullmakti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pages/responsepage.aspx?id=xVxF35EMJUiRaH-d59KKBX4FRR5rmR1KjK4z7gHMXh1UQ1Y2UEZQSzNMNlBOV0NHTFdBTjYwR0FGTi4u"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s://goteborg.se/wps/portal/enhetssida/ungdomsfullmaktige/kontaktperson-i-skolor-arskurs-59/!ut/p/z1/jY1BDsIgFETP4gmYX4HiklRaTGkKGqNlY1iZJlpdGM9vdW_D7CZ5b4ZFdmZxSu_xml7jY0q3uQ9RXjqlGmsbeCXaCsGh464EAWCnH7DTRUWcU7ERJUEe1tKE3kPWYDHH97TVX7-FpRo6GNnvDQecyPPxJzrzfwGIy_PP-3GOXn0AoUEc8Q!!/www.goteborg.se/ungdomsfullmaktig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orms.office.com/e/Qyznmx3wkw"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person, inomhus, leker, ung&#10;&#10;Automatiskt genererad beskrivning">
            <a:extLst>
              <a:ext uri="{FF2B5EF4-FFF2-40B4-BE49-F238E27FC236}">
                <a16:creationId xmlns:a16="http://schemas.microsoft.com/office/drawing/2014/main" id="{9EC49ECF-7606-40D2-8EFF-475B587CA57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676" b="8676"/>
          <a:stretch>
            <a:fillRect/>
          </a:stretch>
        </p:blipFill>
        <p:spPr>
          <a:xfrm>
            <a:off x="0" y="0"/>
            <a:ext cx="12192000" cy="6858000"/>
          </a:xfrm>
        </p:spPr>
      </p:pic>
      <p:pic>
        <p:nvPicPr>
          <p:cNvPr id="3" name="Bildobjekt 2">
            <a:extLst>
              <a:ext uri="{FF2B5EF4-FFF2-40B4-BE49-F238E27FC236}">
                <a16:creationId xmlns:a16="http://schemas.microsoft.com/office/drawing/2014/main" id="{BD7A0BF1-C02C-5C4E-B2A3-731FFE4B9D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1482" t="35165" r="27356"/>
          <a:stretch/>
        </p:blipFill>
        <p:spPr>
          <a:xfrm rot="10800000">
            <a:off x="-12358" y="2045776"/>
            <a:ext cx="12204358" cy="4812224"/>
          </a:xfrm>
          <a:prstGeom prst="rect">
            <a:avLst/>
          </a:prstGeom>
        </p:spPr>
      </p:pic>
      <p:sp>
        <p:nvSpPr>
          <p:cNvPr id="8" name="textruta 7">
            <a:extLst>
              <a:ext uri="{FF2B5EF4-FFF2-40B4-BE49-F238E27FC236}">
                <a16:creationId xmlns:a16="http://schemas.microsoft.com/office/drawing/2014/main" id="{293F466C-0F62-4B66-9DBC-310B487C9A13}"/>
              </a:ext>
            </a:extLst>
          </p:cNvPr>
          <p:cNvSpPr txBox="1"/>
          <p:nvPr/>
        </p:nvSpPr>
        <p:spPr>
          <a:xfrm>
            <a:off x="407990" y="3621743"/>
            <a:ext cx="9353527" cy="4031873"/>
          </a:xfrm>
          <a:prstGeom prst="rect">
            <a:avLst/>
          </a:prstGeom>
          <a:solidFill>
            <a:schemeClr val="accent1">
              <a:alpha val="0"/>
            </a:schemeClr>
          </a:solidFill>
        </p:spPr>
        <p:txBody>
          <a:bodyPr wrap="square" rtlCol="0">
            <a:spAutoFit/>
          </a:bodyPr>
          <a:lstStyle/>
          <a:p>
            <a:endParaRPr lang="sv-SE" sz="4000" dirty="0">
              <a:solidFill>
                <a:schemeClr val="bg1"/>
              </a:solidFill>
              <a:latin typeface="+mj-lt"/>
            </a:endParaRPr>
          </a:p>
          <a:p>
            <a:r>
              <a:rPr lang="sv-SE" sz="4400" dirty="0">
                <a:solidFill>
                  <a:schemeClr val="bg1"/>
                </a:solidFill>
                <a:latin typeface="+mj-lt"/>
              </a:rPr>
              <a:t>Ungdomsfullmäktige</a:t>
            </a:r>
            <a:endParaRPr lang="sv-SE" sz="4000" dirty="0">
              <a:solidFill>
                <a:schemeClr val="bg1"/>
              </a:solidFill>
              <a:latin typeface="+mj-lt"/>
            </a:endParaRPr>
          </a:p>
          <a:p>
            <a:r>
              <a:rPr lang="sv-SE" sz="3600" dirty="0">
                <a:solidFill>
                  <a:schemeClr val="bg1"/>
                </a:solidFill>
              </a:rPr>
              <a:t>2023</a:t>
            </a:r>
          </a:p>
          <a:p>
            <a:r>
              <a:rPr lang="sv-SE" sz="2400" dirty="0">
                <a:solidFill>
                  <a:schemeClr val="bg1"/>
                </a:solidFill>
              </a:rPr>
              <a:t>Ungdomsfullmäktige finns för att ge barn och unga ökat inflytande i samhällsfrågor och för att öka intresset för demokrati och politik.</a:t>
            </a:r>
          </a:p>
          <a:p>
            <a:br>
              <a:rPr lang="sv-SE" sz="2400" dirty="0">
                <a:solidFill>
                  <a:schemeClr val="bg1"/>
                </a:solidFill>
              </a:rPr>
            </a:br>
            <a:endParaRPr lang="sv-SE" sz="2400" dirty="0">
              <a:solidFill>
                <a:schemeClr val="bg1"/>
              </a:solidFill>
            </a:endParaRPr>
          </a:p>
          <a:p>
            <a:endParaRPr lang="sv-SE" sz="4000" dirty="0">
              <a:solidFill>
                <a:schemeClr val="bg1"/>
              </a:solidFill>
              <a:latin typeface="+mj-lt"/>
            </a:endParaRPr>
          </a:p>
        </p:txBody>
      </p:sp>
    </p:spTree>
    <p:extLst>
      <p:ext uri="{BB962C8B-B14F-4D97-AF65-F5344CB8AC3E}">
        <p14:creationId xmlns:p14="http://schemas.microsoft.com/office/powerpoint/2010/main" val="21860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DE532-1CD8-4259-A123-0466863E096E}"/>
              </a:ext>
            </a:extLst>
          </p:cNvPr>
          <p:cNvSpPr>
            <a:spLocks noGrp="1"/>
          </p:cNvSpPr>
          <p:nvPr>
            <p:ph type="title"/>
          </p:nvPr>
        </p:nvSpPr>
        <p:spPr>
          <a:xfrm>
            <a:off x="331788" y="428626"/>
            <a:ext cx="9170279" cy="736959"/>
          </a:xfrm>
        </p:spPr>
        <p:txBody>
          <a:bodyPr>
            <a:normAutofit fontScale="90000"/>
          </a:bodyPr>
          <a:lstStyle/>
          <a:p>
            <a:r>
              <a:rPr lang="sv-SE" dirty="0">
                <a:solidFill>
                  <a:srgbClr val="D53878"/>
                </a:solidFill>
              </a:rPr>
              <a:t>Så här kan ungdomsfullmäktiges arbete se ut </a:t>
            </a:r>
            <a:br>
              <a:rPr lang="sv-SE" dirty="0">
                <a:solidFill>
                  <a:srgbClr val="D53878"/>
                </a:solidFill>
              </a:rPr>
            </a:br>
            <a:r>
              <a:rPr lang="sv-SE" sz="1800" dirty="0">
                <a:solidFill>
                  <a:srgbClr val="D53878"/>
                </a:solidFill>
              </a:rPr>
              <a:t>maj 2023</a:t>
            </a:r>
          </a:p>
        </p:txBody>
      </p:sp>
      <p:sp>
        <p:nvSpPr>
          <p:cNvPr id="4" name="Platshållare för innehåll 3">
            <a:extLst>
              <a:ext uri="{FF2B5EF4-FFF2-40B4-BE49-F238E27FC236}">
                <a16:creationId xmlns:a16="http://schemas.microsoft.com/office/drawing/2014/main" id="{4475771D-2247-48A5-87B7-9C33D3895B67}"/>
              </a:ext>
            </a:extLst>
          </p:cNvPr>
          <p:cNvSpPr>
            <a:spLocks noGrp="1"/>
          </p:cNvSpPr>
          <p:nvPr>
            <p:ph sz="half" idx="10"/>
          </p:nvPr>
        </p:nvSpPr>
        <p:spPr>
          <a:xfrm>
            <a:off x="192505" y="1524000"/>
            <a:ext cx="7074569" cy="4929187"/>
          </a:xfrm>
        </p:spPr>
        <p:txBody>
          <a:bodyPr>
            <a:normAutofit fontScale="92500"/>
          </a:bodyPr>
          <a:lstStyle/>
          <a:p>
            <a:r>
              <a:rPr lang="sv-SE" sz="1700" b="1" dirty="0">
                <a:effectLst/>
                <a:latin typeface="Calibri" panose="020F0502020204030204" pitchFamily="34" charset="0"/>
                <a:ea typeface="Calibri" panose="020F0502020204030204" pitchFamily="34" charset="0"/>
              </a:rPr>
              <a:t>Onsdag 3 maj-</a:t>
            </a:r>
            <a:r>
              <a:rPr lang="sv-SE" sz="1700" dirty="0">
                <a:effectLst/>
                <a:latin typeface="Calibri" panose="020F0502020204030204" pitchFamily="34" charset="0"/>
                <a:ea typeface="Calibri" panose="020F0502020204030204" pitchFamily="34" charset="0"/>
              </a:rPr>
              <a:t> UF tycker till sociala boenden och planera dialogen​ med politikerna</a:t>
            </a:r>
          </a:p>
          <a:p>
            <a:r>
              <a:rPr lang="sv-SE" sz="1700" b="1" dirty="0">
                <a:effectLst/>
                <a:latin typeface="Calibri" panose="020F0502020204030204" pitchFamily="34" charset="0"/>
                <a:ea typeface="Calibri" panose="020F0502020204030204" pitchFamily="34" charset="0"/>
              </a:rPr>
              <a:t>Måndag 8 maj-</a:t>
            </a:r>
            <a:r>
              <a:rPr lang="sv-SE" sz="1700" dirty="0">
                <a:effectLst/>
                <a:latin typeface="Calibri" panose="020F0502020204030204" pitchFamily="34" charset="0"/>
                <a:ea typeface="Calibri" panose="020F0502020204030204" pitchFamily="34" charset="0"/>
              </a:rPr>
              <a:t>UF tycker till om Jämlikt Göteborg och planera dialogen med politikerna- </a:t>
            </a:r>
            <a:r>
              <a:rPr lang="sv-SE" sz="1700" i="1" dirty="0">
                <a:effectLst/>
                <a:latin typeface="Calibri" panose="020F0502020204030204" pitchFamily="34" charset="0"/>
                <a:ea typeface="Calibri" panose="020F0502020204030204" pitchFamily="34" charset="0"/>
              </a:rPr>
              <a:t>sista dag för inlämning av motioner till stormötet i maj</a:t>
            </a:r>
            <a:r>
              <a:rPr lang="sv-SE" sz="1700" dirty="0">
                <a:effectLst/>
                <a:latin typeface="Calibri" panose="020F0502020204030204" pitchFamily="34" charset="0"/>
                <a:ea typeface="Calibri" panose="020F0502020204030204" pitchFamily="34" charset="0"/>
              </a:rPr>
              <a:t>​</a:t>
            </a:r>
          </a:p>
          <a:p>
            <a:r>
              <a:rPr lang="sv-SE" sz="1700" b="1" dirty="0">
                <a:effectLst/>
                <a:latin typeface="Calibri" panose="020F0502020204030204" pitchFamily="34" charset="0"/>
                <a:ea typeface="Calibri" panose="020F0502020204030204" pitchFamily="34" charset="0"/>
              </a:rPr>
              <a:t>Onsdag 10 maj</a:t>
            </a:r>
            <a:r>
              <a:rPr lang="sv-SE" sz="1700" dirty="0">
                <a:effectLst/>
                <a:latin typeface="Calibri" panose="020F0502020204030204" pitchFamily="34" charset="0"/>
                <a:ea typeface="Calibri" panose="020F0502020204030204" pitchFamily="34" charset="0"/>
              </a:rPr>
              <a:t>- UF-bladet och planera dialogen med politikerna ​</a:t>
            </a:r>
          </a:p>
          <a:p>
            <a:r>
              <a:rPr lang="sv-SE" sz="1700" b="1" dirty="0">
                <a:effectLst/>
                <a:latin typeface="Calibri" panose="020F0502020204030204" pitchFamily="34" charset="0"/>
                <a:ea typeface="Calibri" panose="020F0502020204030204" pitchFamily="34" charset="0"/>
              </a:rPr>
              <a:t>Måndag 15 maj</a:t>
            </a:r>
            <a:r>
              <a:rPr lang="sv-SE" sz="1700" dirty="0">
                <a:effectLst/>
                <a:latin typeface="Calibri" panose="020F0502020204030204" pitchFamily="34" charset="0"/>
                <a:ea typeface="Calibri" panose="020F0502020204030204" pitchFamily="34" charset="0"/>
              </a:rPr>
              <a:t>-Planera UF-konferens VGR och planera dialogen med politikerna​</a:t>
            </a:r>
          </a:p>
          <a:p>
            <a:r>
              <a:rPr lang="sv-SE" sz="1700" b="1" dirty="0">
                <a:effectLst/>
                <a:latin typeface="Calibri" panose="020F0502020204030204" pitchFamily="34" charset="0"/>
                <a:ea typeface="Calibri" panose="020F0502020204030204" pitchFamily="34" charset="0"/>
              </a:rPr>
              <a:t>Tisdag 16 maj-</a:t>
            </a:r>
            <a:r>
              <a:rPr lang="sv-SE" sz="1700" dirty="0">
                <a:effectLst/>
                <a:latin typeface="Calibri" panose="020F0502020204030204" pitchFamily="34" charset="0"/>
                <a:ea typeface="Calibri" panose="020F0502020204030204" pitchFamily="34" charset="0"/>
              </a:rPr>
              <a:t> </a:t>
            </a:r>
            <a:r>
              <a:rPr lang="sv-SE" sz="1700" b="1" dirty="0">
                <a:effectLst/>
                <a:latin typeface="Calibri" panose="020F0502020204030204" pitchFamily="34" charset="0"/>
                <a:ea typeface="Calibri" panose="020F0502020204030204" pitchFamily="34" charset="0"/>
              </a:rPr>
              <a:t>DIALOG MED POLITIKERNA</a:t>
            </a:r>
            <a:r>
              <a:rPr lang="sv-SE" sz="1700" dirty="0">
                <a:effectLst/>
                <a:latin typeface="Calibri" panose="020F0502020204030204" pitchFamily="34" charset="0"/>
                <a:ea typeface="Calibri" panose="020F0502020204030204" pitchFamily="34" charset="0"/>
              </a:rPr>
              <a:t>- trappscenen stadsbiblioteket​ (inbjudan kommer snart)</a:t>
            </a:r>
          </a:p>
          <a:p>
            <a:r>
              <a:rPr lang="sv-SE" sz="1700" b="1" dirty="0">
                <a:effectLst/>
                <a:latin typeface="Calibri" panose="020F0502020204030204" pitchFamily="34" charset="0"/>
                <a:ea typeface="Calibri" panose="020F0502020204030204" pitchFamily="34" charset="0"/>
              </a:rPr>
              <a:t>Onsdag 17 maj-</a:t>
            </a:r>
            <a:r>
              <a:rPr lang="sv-SE" sz="1700" dirty="0">
                <a:effectLst/>
                <a:latin typeface="Calibri" panose="020F0502020204030204" pitchFamily="34" charset="0"/>
                <a:ea typeface="Calibri" panose="020F0502020204030204" pitchFamily="34" charset="0"/>
              </a:rPr>
              <a:t>planera prototyp demokrati under jubileet​</a:t>
            </a:r>
          </a:p>
          <a:p>
            <a:r>
              <a:rPr lang="sv-SE" sz="1700" b="1" dirty="0">
                <a:effectLst/>
                <a:latin typeface="Calibri" panose="020F0502020204030204" pitchFamily="34" charset="0"/>
                <a:ea typeface="Calibri" panose="020F0502020204030204" pitchFamily="34" charset="0"/>
              </a:rPr>
              <a:t>Måndag 22 maj</a:t>
            </a:r>
            <a:r>
              <a:rPr lang="sv-SE" sz="1700" dirty="0">
                <a:effectLst/>
                <a:latin typeface="Calibri" panose="020F0502020204030204" pitchFamily="34" charset="0"/>
                <a:ea typeface="Calibri" panose="020F0502020204030204" pitchFamily="34" charset="0"/>
              </a:rPr>
              <a:t>-UF tycker till om digital kompetens i undervisningen och planera prototyp demokrati​</a:t>
            </a:r>
          </a:p>
          <a:p>
            <a:r>
              <a:rPr lang="sv-SE" sz="1700" b="1" dirty="0">
                <a:effectLst/>
                <a:latin typeface="Calibri" panose="020F0502020204030204" pitchFamily="34" charset="0"/>
                <a:ea typeface="Calibri" panose="020F0502020204030204" pitchFamily="34" charset="0"/>
              </a:rPr>
              <a:t>Onsdag 24 maj-</a:t>
            </a:r>
            <a:r>
              <a:rPr lang="sv-SE" sz="1700" dirty="0">
                <a:effectLst/>
                <a:latin typeface="Calibri" panose="020F0502020204030204" pitchFamily="34" charset="0"/>
                <a:ea typeface="Calibri" panose="020F0502020204030204" pitchFamily="34" charset="0"/>
              </a:rPr>
              <a:t> </a:t>
            </a:r>
            <a:r>
              <a:rPr lang="sv-SE" sz="1700" b="1" dirty="0">
                <a:effectLst/>
                <a:latin typeface="Calibri" panose="020F0502020204030204" pitchFamily="34" charset="0"/>
                <a:ea typeface="Calibri" panose="020F0502020204030204" pitchFamily="34" charset="0"/>
              </a:rPr>
              <a:t>STORMÖTE PÅ BÖRSEN kl.16.30</a:t>
            </a:r>
            <a:r>
              <a:rPr lang="sv-SE" sz="1700" dirty="0">
                <a:effectLst/>
                <a:latin typeface="Calibri" panose="020F0502020204030204" pitchFamily="34" charset="0"/>
                <a:ea typeface="Calibri" panose="020F0502020204030204" pitchFamily="34" charset="0"/>
              </a:rPr>
              <a:t> (fika från 16.00​</a:t>
            </a:r>
          </a:p>
          <a:p>
            <a:r>
              <a:rPr lang="sv-SE" sz="1700" b="1" dirty="0">
                <a:effectLst/>
                <a:latin typeface="Calibri" panose="020F0502020204030204" pitchFamily="34" charset="0"/>
                <a:ea typeface="Calibri" panose="020F0502020204030204" pitchFamily="34" charset="0"/>
              </a:rPr>
              <a:t>Måndag 29 maj-</a:t>
            </a:r>
            <a:r>
              <a:rPr lang="sv-SE" sz="1700" dirty="0">
                <a:effectLst/>
                <a:latin typeface="Calibri" panose="020F0502020204030204" pitchFamily="34" charset="0"/>
                <a:ea typeface="Calibri" panose="020F0502020204030204" pitchFamily="34" charset="0"/>
              </a:rPr>
              <a:t> UF tycker till om att mäta droger i avloppsvatten vid skolor​</a:t>
            </a:r>
          </a:p>
          <a:p>
            <a:r>
              <a:rPr lang="sv-SE" sz="1700" b="1" dirty="0">
                <a:effectLst/>
                <a:latin typeface="Calibri" panose="020F0502020204030204" pitchFamily="34" charset="0"/>
                <a:ea typeface="Calibri" panose="020F0502020204030204" pitchFamily="34" charset="0"/>
              </a:rPr>
              <a:t>Onsdag 31 maj</a:t>
            </a:r>
            <a:r>
              <a:rPr lang="sv-SE" sz="1700" dirty="0">
                <a:effectLst/>
                <a:latin typeface="Calibri" panose="020F0502020204030204" pitchFamily="34" charset="0"/>
                <a:ea typeface="Calibri" panose="020F0502020204030204" pitchFamily="34" charset="0"/>
              </a:rPr>
              <a:t>- styrgruppsmöte​</a:t>
            </a:r>
          </a:p>
          <a:p>
            <a:endParaRPr lang="sv-SE" dirty="0"/>
          </a:p>
        </p:txBody>
      </p:sp>
      <p:pic>
        <p:nvPicPr>
          <p:cNvPr id="10" name="Platshållare för bild 9" descr="En bild som visar person, person&#10;&#10;Automatiskt genererad beskrivning">
            <a:extLst>
              <a:ext uri="{FF2B5EF4-FFF2-40B4-BE49-F238E27FC236}">
                <a16:creationId xmlns:a16="http://schemas.microsoft.com/office/drawing/2014/main" id="{171D18DF-8313-4E71-BFD6-603C0BA63F6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0662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AB89641-A633-439F-8BF9-FEA321B839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7" y="1200150"/>
            <a:ext cx="11280161" cy="4933950"/>
          </a:xfrm>
          <a:prstGeom prst="rect">
            <a:avLst/>
          </a:prstGeom>
        </p:spPr>
      </p:pic>
      <p:sp>
        <p:nvSpPr>
          <p:cNvPr id="6" name="Platshållare för text 2">
            <a:extLst>
              <a:ext uri="{FF2B5EF4-FFF2-40B4-BE49-F238E27FC236}">
                <a16:creationId xmlns:a16="http://schemas.microsoft.com/office/drawing/2014/main" id="{F0AE9463-EA22-444B-8F3D-E6E85C8E1C56}"/>
              </a:ext>
              <a:ext uri="{C183D7F6-B498-43B3-948B-1728B52AA6E4}">
                <adec:decorative xmlns:adec="http://schemas.microsoft.com/office/drawing/2017/decorative" val="1"/>
              </a:ext>
            </a:extLst>
          </p:cNvPr>
          <p:cNvSpPr txBox="1">
            <a:spLocks/>
          </p:cNvSpPr>
          <p:nvPr/>
        </p:nvSpPr>
        <p:spPr>
          <a:xfrm>
            <a:off x="635000" y="1663723"/>
            <a:ext cx="10921999" cy="3160037"/>
          </a:xfrm>
          <a:prstGeom prst="rect">
            <a:avLst/>
          </a:prstGeom>
        </p:spPr>
        <p:txBody>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79">
              <a:spcBef>
                <a:spcPts val="800"/>
              </a:spcBef>
              <a:spcAft>
                <a:spcPts val="400"/>
              </a:spcAft>
              <a:buNone/>
              <a:defRPr/>
            </a:pPr>
            <a:r>
              <a:rPr lang="sv-SE" sz="1800" dirty="0"/>
              <a:t>Prenumerera på UF-bladet så du håller dig uppdaterad om vad Ungdomsfullmäktige arbetar med just nu.  </a:t>
            </a:r>
            <a:r>
              <a:rPr lang="sv-SE" sz="1800" dirty="0">
                <a:solidFill>
                  <a:schemeClr val="accent1"/>
                </a:solidFill>
                <a:hlinkClick r:id="rId4">
                  <a:extLst>
                    <a:ext uri="{A12FA001-AC4F-418D-AE19-62706E023703}">
                      <ahyp:hlinkClr xmlns:ahyp="http://schemas.microsoft.com/office/drawing/2018/hyperlinkcolor" val="tx"/>
                    </a:ext>
                  </a:extLst>
                </a:hlinkClick>
              </a:rPr>
              <a:t>Registrera dig för UF-bladet! (mailchi.mp)</a:t>
            </a:r>
            <a:endParaRPr lang="sv-SE" sz="1800" dirty="0">
              <a:solidFill>
                <a:schemeClr val="accent1"/>
              </a:solidFill>
            </a:endParaRP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endParaRPr kumimoji="0" lang="sv-SE" sz="1800" b="1" i="0" u="none" strike="noStrike" kern="1200" cap="none" spc="0" normalizeH="0" baseline="0" noProof="0" dirty="0">
              <a:ln>
                <a:noFill/>
              </a:ln>
              <a:effectLst/>
              <a:uLnTx/>
              <a:uFillTx/>
              <a:latin typeface="Arial Black"/>
              <a:ea typeface="+mn-ea"/>
              <a:cs typeface="+mn-cs"/>
            </a:endParaRP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800" b="1" i="0" u="none" strike="noStrike" kern="1200" cap="none" spc="0" normalizeH="0" baseline="0" noProof="0" dirty="0">
                <a:ln>
                  <a:noFill/>
                </a:ln>
                <a:effectLst/>
                <a:uLnTx/>
                <a:uFillTx/>
                <a:latin typeface="Arial Black"/>
                <a:ea typeface="+mn-ea"/>
                <a:cs typeface="+mn-cs"/>
              </a:rPr>
              <a:t>Kontakt</a:t>
            </a:r>
          </a:p>
          <a:p>
            <a:pPr marL="0" marR="0" lvl="0" indent="0" algn="l" defTabSz="1219079" rtl="0" eaLnBrk="1" fontAlgn="auto" latinLnBrk="0" hangingPunct="1">
              <a:lnSpc>
                <a:spcPct val="15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dirty="0">
                <a:ln>
                  <a:noFill/>
                </a:ln>
                <a:effectLst/>
                <a:uLnTx/>
                <a:uFillTx/>
                <a:ea typeface="+mn-ea"/>
                <a:cs typeface="+mn-cs"/>
              </a:rPr>
              <a:t>Avdelning Kvalitet och utveckling, Hållbar utveckling</a:t>
            </a:r>
          </a:p>
          <a:p>
            <a:pPr marL="0" marR="0" lvl="0" indent="0" algn="l" defTabSz="1219079" rtl="0" eaLnBrk="1" fontAlgn="auto" latinLnBrk="0" hangingPunct="1">
              <a:lnSpc>
                <a:spcPct val="15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dirty="0">
                <a:ln>
                  <a:noFill/>
                </a:ln>
                <a:effectLst/>
                <a:uLnTx/>
                <a:uFillTx/>
                <a:ea typeface="+mn-ea"/>
                <a:cs typeface="+mn-cs"/>
              </a:rPr>
              <a:t>Grundskoleförvaltningen, Göteborgs Stad</a:t>
            </a:r>
          </a:p>
          <a:p>
            <a:pPr marL="0" marR="0" lvl="0" indent="0" algn="l" defTabSz="1219079" rtl="0" eaLnBrk="1" fontAlgn="auto" latinLnBrk="0" hangingPunct="1">
              <a:lnSpc>
                <a:spcPct val="150000"/>
              </a:lnSpc>
              <a:spcBef>
                <a:spcPts val="800"/>
              </a:spcBef>
              <a:spcAft>
                <a:spcPts val="400"/>
              </a:spcAft>
              <a:buClrTx/>
              <a:buSzTx/>
              <a:buFont typeface="Arial" panose="020B0604020202020204" pitchFamily="34" charset="0"/>
              <a:buNone/>
              <a:tabLst/>
              <a:defRPr/>
            </a:pPr>
            <a:r>
              <a:rPr lang="sv-SE" sz="1600" b="1" dirty="0"/>
              <a:t>Fredrika Ideblad</a:t>
            </a:r>
            <a:endParaRPr kumimoji="0" lang="sv-SE" sz="1600" b="1" i="0" u="none" strike="noStrike" kern="1200" cap="none" spc="0" normalizeH="0" baseline="0" noProof="0" dirty="0">
              <a:ln>
                <a:noFill/>
              </a:ln>
              <a:effectLst/>
              <a:uLnTx/>
              <a:uFillTx/>
              <a:ea typeface="+mn-ea"/>
              <a:cs typeface="+mn-cs"/>
            </a:endParaRPr>
          </a:p>
          <a:p>
            <a:pPr marL="0" marR="0" lvl="0" indent="0" algn="l" defTabSz="1219079" rtl="0" eaLnBrk="1" fontAlgn="auto" latinLnBrk="0" hangingPunct="1">
              <a:lnSpc>
                <a:spcPct val="150000"/>
              </a:lnSpc>
              <a:spcBef>
                <a:spcPts val="800"/>
              </a:spcBef>
              <a:spcAft>
                <a:spcPts val="400"/>
              </a:spcAft>
              <a:buClrTx/>
              <a:buSzTx/>
              <a:buFont typeface="Arial" panose="020B0604020202020204" pitchFamily="34" charset="0"/>
              <a:buNone/>
              <a:tabLst/>
              <a:defRPr/>
            </a:pPr>
            <a:r>
              <a:rPr lang="sv-SE" sz="1600" b="1" dirty="0" err="1">
                <a:hlinkClick r:id="rId5">
                  <a:extLst>
                    <a:ext uri="{A12FA001-AC4F-418D-AE19-62706E023703}">
                      <ahyp:hlinkClr xmlns:ahyp="http://schemas.microsoft.com/office/drawing/2018/hyperlinkcolor" val="tx"/>
                    </a:ext>
                  </a:extLst>
                </a:hlinkClick>
              </a:rPr>
              <a:t>Fredrika.ideblad</a:t>
            </a:r>
            <a:r>
              <a:rPr kumimoji="0" lang="sv-SE" sz="1600" b="1" i="0" u="none" strike="noStrike" kern="1200" cap="none" spc="0" normalizeH="0" baseline="0" noProof="0" dirty="0">
                <a:ln>
                  <a:noFill/>
                </a:ln>
                <a:effectLst/>
                <a:uLnTx/>
                <a:uFillTx/>
                <a:hlinkClick r:id="rId5">
                  <a:extLst>
                    <a:ext uri="{A12FA001-AC4F-418D-AE19-62706E023703}">
                      <ahyp:hlinkClr xmlns:ahyp="http://schemas.microsoft.com/office/drawing/2018/hyperlinkcolor" val="tx"/>
                    </a:ext>
                  </a:extLst>
                </a:hlinkClick>
              </a:rPr>
              <a:t>@grundskola.goteborg.se</a:t>
            </a:r>
            <a:endParaRPr lang="sv-SE" sz="1600" b="1" dirty="0"/>
          </a:p>
          <a:p>
            <a:pPr marL="0" marR="0" lvl="0" indent="0" algn="l" defTabSz="1219079" rtl="0" eaLnBrk="1" fontAlgn="auto" latinLnBrk="0" hangingPunct="1">
              <a:lnSpc>
                <a:spcPct val="15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dirty="0" err="1">
                <a:ln>
                  <a:noFill/>
                </a:ln>
                <a:effectLst/>
                <a:uLnTx/>
                <a:uFillTx/>
                <a:hlinkClick r:id="rId6">
                  <a:extLst>
                    <a:ext uri="{A12FA001-AC4F-418D-AE19-62706E023703}">
                      <ahyp:hlinkClr xmlns:ahyp="http://schemas.microsoft.com/office/drawing/2018/hyperlinkcolor" val="tx"/>
                    </a:ext>
                  </a:extLst>
                </a:hlinkClick>
              </a:rPr>
              <a:t>www</a:t>
            </a:r>
            <a:r>
              <a:rPr kumimoji="0" lang="sv-SE" sz="1600" b="1" i="0" u="none" strike="noStrike" kern="1200" cap="none" spc="0" normalizeH="0" baseline="0" noProof="0" dirty="0">
                <a:ln>
                  <a:noFill/>
                </a:ln>
                <a:effectLst/>
                <a:uLnTx/>
                <a:uFillTx/>
                <a:hlinkClick r:id="rId6">
                  <a:extLst>
                    <a:ext uri="{A12FA001-AC4F-418D-AE19-62706E023703}">
                      <ahyp:hlinkClr xmlns:ahyp="http://schemas.microsoft.com/office/drawing/2018/hyperlinkcolor" val="tx"/>
                    </a:ext>
                  </a:extLst>
                </a:hlinkClick>
              </a:rPr>
              <a:t>.</a:t>
            </a:r>
            <a:r>
              <a:rPr lang="sv-SE" sz="1600" b="1" dirty="0">
                <a:hlinkClick r:id="rId6">
                  <a:extLst>
                    <a:ext uri="{A12FA001-AC4F-418D-AE19-62706E023703}">
                      <ahyp:hlinkClr xmlns:ahyp="http://schemas.microsoft.com/office/drawing/2018/hyperlinkcolor" val="tx"/>
                    </a:ext>
                  </a:extLst>
                </a:hlinkClick>
              </a:rPr>
              <a:t>goteborg.se/</a:t>
            </a:r>
            <a:r>
              <a:rPr lang="sv-SE" sz="1600" b="1" dirty="0" err="1">
                <a:hlinkClick r:id="rId6">
                  <a:extLst>
                    <a:ext uri="{A12FA001-AC4F-418D-AE19-62706E023703}">
                      <ahyp:hlinkClr xmlns:ahyp="http://schemas.microsoft.com/office/drawing/2018/hyperlinkcolor" val="tx"/>
                    </a:ext>
                  </a:extLst>
                </a:hlinkClick>
              </a:rPr>
              <a:t>ungdomsfullmaktigekontaktperson</a:t>
            </a:r>
            <a:endParaRPr lang="sv-SE" sz="1600" b="1" dirty="0"/>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endParaRPr kumimoji="0" lang="sv-SE" sz="1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009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2A01D9-1692-4681-86BA-7D3C9ADA0635}"/>
              </a:ext>
            </a:extLst>
          </p:cNvPr>
          <p:cNvSpPr>
            <a:spLocks noGrp="1"/>
          </p:cNvSpPr>
          <p:nvPr>
            <p:ph type="title"/>
          </p:nvPr>
        </p:nvSpPr>
        <p:spPr/>
        <p:txBody>
          <a:bodyPr/>
          <a:lstStyle/>
          <a:p>
            <a:r>
              <a:rPr lang="sv-SE" dirty="0">
                <a:solidFill>
                  <a:srgbClr val="008391"/>
                </a:solidFill>
              </a:rPr>
              <a:t>Vad är ungdomsfullmäktige?</a:t>
            </a:r>
          </a:p>
        </p:txBody>
      </p:sp>
      <p:sp>
        <p:nvSpPr>
          <p:cNvPr id="4" name="Platshållare för innehåll 3">
            <a:extLst>
              <a:ext uri="{FF2B5EF4-FFF2-40B4-BE49-F238E27FC236}">
                <a16:creationId xmlns:a16="http://schemas.microsoft.com/office/drawing/2014/main" id="{5A05C3D7-2CC0-414C-9B53-CFAF1D6A0329}"/>
              </a:ext>
            </a:extLst>
          </p:cNvPr>
          <p:cNvSpPr>
            <a:spLocks noGrp="1"/>
          </p:cNvSpPr>
          <p:nvPr>
            <p:ph sz="half" idx="10"/>
          </p:nvPr>
        </p:nvSpPr>
        <p:spPr>
          <a:xfrm>
            <a:off x="417074" y="1455997"/>
            <a:ext cx="6815933" cy="1689479"/>
          </a:xfrm>
        </p:spPr>
        <p:txBody>
          <a:bodyPr>
            <a:noAutofit/>
          </a:bodyPr>
          <a:lstStyle/>
          <a:p>
            <a:pPr marL="0" indent="0">
              <a:lnSpc>
                <a:spcPct val="120000"/>
              </a:lnSpc>
              <a:buNone/>
            </a:pPr>
            <a:r>
              <a:rPr lang="sv-SE" sz="1600" dirty="0">
                <a:solidFill>
                  <a:schemeClr val="tx1"/>
                </a:solidFill>
              </a:rPr>
              <a:t>Ungdomsfullmäktige har funnits sedan 2005 och består av 101 ungdomar, 81 ledamöter och 20 ersättare. Ungdomarna måste vara folkbokförda i Göteborg och </a:t>
            </a:r>
            <a:r>
              <a:rPr lang="sv-SE" sz="1600" u="sng" dirty="0">
                <a:solidFill>
                  <a:schemeClr val="tx1"/>
                </a:solidFill>
              </a:rPr>
              <a:t>2022 röstade 9037 barn och unga</a:t>
            </a:r>
            <a:r>
              <a:rPr lang="sv-SE" sz="1600" dirty="0">
                <a:solidFill>
                  <a:schemeClr val="tx1"/>
                </a:solidFill>
              </a:rPr>
              <a:t>. </a:t>
            </a:r>
          </a:p>
        </p:txBody>
      </p:sp>
      <p:pic>
        <p:nvPicPr>
          <p:cNvPr id="7" name="Platshållare för bild 6" descr="En bild som visar person, vägg, inomhus, bärbar dator&#10;&#10;Automatiskt genererad beskrivning">
            <a:extLst>
              <a:ext uri="{FF2B5EF4-FFF2-40B4-BE49-F238E27FC236}">
                <a16:creationId xmlns:a16="http://schemas.microsoft.com/office/drawing/2014/main" id="{1CE68A17-4E28-49D8-ACA0-6E8C4AFFECF8}"/>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428"/>
          <a:stretch/>
        </p:blipFill>
        <p:spPr>
          <a:xfrm>
            <a:off x="7598925" y="1738313"/>
            <a:ext cx="4176000" cy="4175125"/>
          </a:xfrm>
        </p:spPr>
      </p:pic>
      <p:sp>
        <p:nvSpPr>
          <p:cNvPr id="8" name="textruta 7">
            <a:extLst>
              <a:ext uri="{FF2B5EF4-FFF2-40B4-BE49-F238E27FC236}">
                <a16:creationId xmlns:a16="http://schemas.microsoft.com/office/drawing/2014/main" id="{E6192ECC-F541-40A8-8B64-FDDA9F6FEDAB}"/>
              </a:ext>
            </a:extLst>
          </p:cNvPr>
          <p:cNvSpPr txBox="1"/>
          <p:nvPr/>
        </p:nvSpPr>
        <p:spPr>
          <a:xfrm>
            <a:off x="325793" y="2796518"/>
            <a:ext cx="7081873" cy="341632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sv-SE" sz="1600" dirty="0"/>
              <a:t>För att kunna rösta behöver du gå i årskurs 5 och inte fyllt 18 år</a:t>
            </a:r>
          </a:p>
          <a:p>
            <a:pPr marL="285750" indent="-285750">
              <a:lnSpc>
                <a:spcPct val="150000"/>
              </a:lnSpc>
              <a:buFont typeface="Arial" panose="020B0604020202020204" pitchFamily="34" charset="0"/>
              <a:buChar char="•"/>
            </a:pPr>
            <a:r>
              <a:rPr lang="sv-SE" sz="1600" dirty="0"/>
              <a:t>För att kunna kandidera behöver du gå i årskurs 6 och inte fyllt 18 år</a:t>
            </a:r>
          </a:p>
          <a:p>
            <a:pPr marL="285750" indent="-285750">
              <a:lnSpc>
                <a:spcPct val="150000"/>
              </a:lnSpc>
              <a:buFont typeface="Arial" panose="020B0604020202020204" pitchFamily="34" charset="0"/>
              <a:buChar char="•"/>
            </a:pPr>
            <a:r>
              <a:rPr lang="sv-SE" sz="1600" dirty="0"/>
              <a:t>Både kandidering och röstning sker digitalt</a:t>
            </a:r>
          </a:p>
          <a:p>
            <a:pPr marL="0" indent="0">
              <a:buNone/>
            </a:pPr>
            <a:endParaRPr lang="sv-SE" sz="1600" dirty="0"/>
          </a:p>
          <a:p>
            <a:pPr marL="0" indent="0">
              <a:buNone/>
            </a:pPr>
            <a:endParaRPr lang="sv-SE" sz="1600" dirty="0"/>
          </a:p>
          <a:p>
            <a:pPr marL="0" indent="0">
              <a:buNone/>
            </a:pPr>
            <a:endParaRPr lang="sv-SE" sz="1600" dirty="0"/>
          </a:p>
          <a:p>
            <a:pPr marL="0" indent="0">
              <a:buNone/>
            </a:pPr>
            <a:endParaRPr lang="sv-SE" sz="1600" dirty="0"/>
          </a:p>
          <a:p>
            <a:pPr marL="0" indent="0">
              <a:buNone/>
            </a:pPr>
            <a:endParaRPr lang="sv-SE" sz="1600" dirty="0"/>
          </a:p>
          <a:p>
            <a:pPr marL="0" indent="0">
              <a:buNone/>
            </a:pPr>
            <a:endParaRPr lang="sv-SE" sz="1600" dirty="0"/>
          </a:p>
          <a:p>
            <a:pPr marL="0" indent="0">
              <a:buNone/>
            </a:pPr>
            <a:endParaRPr lang="sv-SE" sz="1600" dirty="0"/>
          </a:p>
          <a:p>
            <a:pPr marL="0" indent="0">
              <a:buNone/>
            </a:pPr>
            <a:r>
              <a:rPr lang="sv-SE" sz="1600" dirty="0"/>
              <a:t>Ungdomsfullmäktige finns för att ge barn och unga ökat inflytande i samhällsfrågor och för att öka intresset för demokrati och politik.</a:t>
            </a:r>
          </a:p>
        </p:txBody>
      </p:sp>
      <p:graphicFrame>
        <p:nvGraphicFramePr>
          <p:cNvPr id="3" name="Tabell 2">
            <a:extLst>
              <a:ext uri="{FF2B5EF4-FFF2-40B4-BE49-F238E27FC236}">
                <a16:creationId xmlns:a16="http://schemas.microsoft.com/office/drawing/2014/main" id="{6BD96A5A-ECE6-4BC5-A40C-64A4C194ACFF}"/>
              </a:ext>
            </a:extLst>
          </p:cNvPr>
          <p:cNvGraphicFramePr>
            <a:graphicFrameLocks noGrp="1"/>
          </p:cNvGraphicFramePr>
          <p:nvPr>
            <p:extLst>
              <p:ext uri="{D42A27DB-BD31-4B8C-83A1-F6EECF244321}">
                <p14:modId xmlns:p14="http://schemas.microsoft.com/office/powerpoint/2010/main" val="3115064515"/>
              </p:ext>
            </p:extLst>
          </p:nvPr>
        </p:nvGraphicFramePr>
        <p:xfrm>
          <a:off x="662563" y="4153778"/>
          <a:ext cx="3990757" cy="1248225"/>
        </p:xfrm>
        <a:graphic>
          <a:graphicData uri="http://schemas.openxmlformats.org/drawingml/2006/table">
            <a:tbl>
              <a:tblPr firstRow="1" firstCol="1" bandRow="1">
                <a:tableStyleId>{5C22544A-7EE6-4342-B048-85BDC9FD1C3A}</a:tableStyleId>
              </a:tblPr>
              <a:tblGrid>
                <a:gridCol w="1224670">
                  <a:extLst>
                    <a:ext uri="{9D8B030D-6E8A-4147-A177-3AD203B41FA5}">
                      <a16:colId xmlns:a16="http://schemas.microsoft.com/office/drawing/2014/main" val="2332793005"/>
                    </a:ext>
                  </a:extLst>
                </a:gridCol>
                <a:gridCol w="1261078">
                  <a:extLst>
                    <a:ext uri="{9D8B030D-6E8A-4147-A177-3AD203B41FA5}">
                      <a16:colId xmlns:a16="http://schemas.microsoft.com/office/drawing/2014/main" val="1637235312"/>
                    </a:ext>
                  </a:extLst>
                </a:gridCol>
                <a:gridCol w="703549">
                  <a:extLst>
                    <a:ext uri="{9D8B030D-6E8A-4147-A177-3AD203B41FA5}">
                      <a16:colId xmlns:a16="http://schemas.microsoft.com/office/drawing/2014/main" val="3491174350"/>
                    </a:ext>
                  </a:extLst>
                </a:gridCol>
                <a:gridCol w="801460">
                  <a:extLst>
                    <a:ext uri="{9D8B030D-6E8A-4147-A177-3AD203B41FA5}">
                      <a16:colId xmlns:a16="http://schemas.microsoft.com/office/drawing/2014/main" val="2608924806"/>
                    </a:ext>
                  </a:extLst>
                </a:gridCol>
              </a:tblGrid>
              <a:tr h="331521">
                <a:tc>
                  <a:txBody>
                    <a:bodyPr/>
                    <a:lstStyle/>
                    <a:p>
                      <a:r>
                        <a:rPr lang="sv-SE" sz="1100">
                          <a:effectLst/>
                        </a:rPr>
                        <a:t>Stadsområde</a:t>
                      </a:r>
                      <a:endParaRPr lang="sv-SE" sz="1100">
                        <a:effectLst/>
                        <a:latin typeface="Calibri" panose="020F0502020204030204" pitchFamily="34" charset="0"/>
                        <a:ea typeface="Calibri" panose="020F0502020204030204" pitchFamily="34" charset="0"/>
                      </a:endParaRPr>
                    </a:p>
                  </a:txBody>
                  <a:tcPr marL="44450" marR="44450" marT="0" marB="0" anchor="b"/>
                </a:tc>
                <a:tc>
                  <a:txBody>
                    <a:bodyPr/>
                    <a:lstStyle/>
                    <a:p>
                      <a:r>
                        <a:rPr lang="sv-SE" sz="1100" dirty="0">
                          <a:effectLst/>
                        </a:rPr>
                        <a:t>Mandat</a:t>
                      </a:r>
                      <a:endParaRPr lang="sv-SE" sz="1100" dirty="0">
                        <a:effectLst/>
                        <a:latin typeface="Calibri" panose="020F0502020204030204" pitchFamily="34" charset="0"/>
                        <a:ea typeface="Calibri" panose="020F0502020204030204" pitchFamily="34" charset="0"/>
                      </a:endParaRPr>
                    </a:p>
                  </a:txBody>
                  <a:tcPr marL="44450" marR="44450" marT="0" marB="0" anchor="b"/>
                </a:tc>
                <a:tc>
                  <a:txBody>
                    <a:bodyPr/>
                    <a:lstStyle/>
                    <a:p>
                      <a:r>
                        <a:rPr lang="sv-SE" sz="1100" dirty="0">
                          <a:effectLst/>
                        </a:rPr>
                        <a:t>Ersättare</a:t>
                      </a:r>
                      <a:endParaRPr lang="sv-SE" sz="1100" dirty="0">
                        <a:effectLst/>
                        <a:latin typeface="Calibri" panose="020F0502020204030204" pitchFamily="34" charset="0"/>
                        <a:ea typeface="Calibri" panose="020F0502020204030204" pitchFamily="34" charset="0"/>
                      </a:endParaRPr>
                    </a:p>
                  </a:txBody>
                  <a:tcPr marL="44450" marR="44450" marT="0" marB="0" anchor="b"/>
                </a:tc>
                <a:tc>
                  <a:txBody>
                    <a:bodyPr/>
                    <a:lstStyle/>
                    <a:p>
                      <a:r>
                        <a:rPr lang="sv-SE" sz="1100">
                          <a:effectLst/>
                        </a:rPr>
                        <a:t>Total</a:t>
                      </a:r>
                      <a:endParaRPr lang="sv-SE"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474711076"/>
                  </a:ext>
                </a:extLst>
              </a:tr>
              <a:tr h="182085">
                <a:tc>
                  <a:txBody>
                    <a:bodyPr/>
                    <a:lstStyle/>
                    <a:p>
                      <a:r>
                        <a:rPr lang="sv-SE" sz="1100">
                          <a:effectLst/>
                        </a:rPr>
                        <a:t>Nordost</a:t>
                      </a:r>
                      <a:endParaRPr lang="sv-S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a:effectLst/>
                        </a:rPr>
                        <a:t>19</a:t>
                      </a:r>
                      <a:endParaRPr lang="sv-S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a:effectLst/>
                        </a:rPr>
                        <a:t>5</a:t>
                      </a:r>
                      <a:endParaRPr lang="sv-SE" sz="1100">
                        <a:effectLst/>
                        <a:latin typeface="Calibri" panose="020F0502020204030204" pitchFamily="34" charset="0"/>
                        <a:ea typeface="Calibri" panose="020F0502020204030204" pitchFamily="34" charset="0"/>
                      </a:endParaRPr>
                    </a:p>
                  </a:txBody>
                  <a:tcPr marL="44450" marR="44450" marT="0" marB="0" anchor="b"/>
                </a:tc>
                <a:tc>
                  <a:txBody>
                    <a:bodyPr/>
                    <a:lstStyle/>
                    <a:p>
                      <a:r>
                        <a:rPr lang="sv-SE" sz="1100">
                          <a:effectLst/>
                        </a:rPr>
                        <a:t> </a:t>
                      </a:r>
                      <a:endParaRPr lang="sv-SE"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039654864"/>
                  </a:ext>
                </a:extLst>
              </a:tr>
              <a:tr h="182085">
                <a:tc>
                  <a:txBody>
                    <a:bodyPr/>
                    <a:lstStyle/>
                    <a:p>
                      <a:r>
                        <a:rPr lang="sv-SE" sz="1100" dirty="0">
                          <a:effectLst/>
                        </a:rPr>
                        <a:t>Centrum</a:t>
                      </a:r>
                      <a:endParaRPr lang="sv-SE"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dirty="0">
                          <a:effectLst/>
                        </a:rPr>
                        <a:t>17</a:t>
                      </a:r>
                      <a:endParaRPr lang="sv-SE"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dirty="0">
                          <a:effectLst/>
                        </a:rPr>
                        <a:t>5</a:t>
                      </a:r>
                      <a:endParaRPr lang="sv-SE" sz="1100" dirty="0">
                        <a:effectLst/>
                        <a:latin typeface="Calibri" panose="020F0502020204030204" pitchFamily="34" charset="0"/>
                        <a:ea typeface="Calibri" panose="020F0502020204030204" pitchFamily="34" charset="0"/>
                      </a:endParaRPr>
                    </a:p>
                  </a:txBody>
                  <a:tcPr marL="44450" marR="44450" marT="0" marB="0" anchor="b"/>
                </a:tc>
                <a:tc>
                  <a:txBody>
                    <a:bodyPr/>
                    <a:lstStyle/>
                    <a:p>
                      <a:r>
                        <a:rPr lang="sv-SE" sz="1100">
                          <a:effectLst/>
                        </a:rPr>
                        <a:t> </a:t>
                      </a:r>
                      <a:endParaRPr lang="sv-SE"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602644594"/>
                  </a:ext>
                </a:extLst>
              </a:tr>
              <a:tr h="182085">
                <a:tc>
                  <a:txBody>
                    <a:bodyPr/>
                    <a:lstStyle/>
                    <a:p>
                      <a:r>
                        <a:rPr lang="sv-SE" sz="1100" dirty="0">
                          <a:effectLst/>
                        </a:rPr>
                        <a:t>Sydväst</a:t>
                      </a:r>
                      <a:endParaRPr lang="sv-SE"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a:effectLst/>
                        </a:rPr>
                        <a:t>20</a:t>
                      </a:r>
                      <a:endParaRPr lang="sv-S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dirty="0">
                          <a:effectLst/>
                        </a:rPr>
                        <a:t>5</a:t>
                      </a:r>
                      <a:endParaRPr lang="sv-SE" sz="1100" dirty="0">
                        <a:effectLst/>
                        <a:latin typeface="Calibri" panose="020F0502020204030204" pitchFamily="34" charset="0"/>
                        <a:ea typeface="Calibri" panose="020F0502020204030204" pitchFamily="34" charset="0"/>
                      </a:endParaRPr>
                    </a:p>
                  </a:txBody>
                  <a:tcPr marL="44450" marR="44450" marT="0" marB="0" anchor="b"/>
                </a:tc>
                <a:tc>
                  <a:txBody>
                    <a:bodyPr/>
                    <a:lstStyle/>
                    <a:p>
                      <a:r>
                        <a:rPr lang="sv-SE" sz="1100">
                          <a:effectLst/>
                        </a:rPr>
                        <a:t> </a:t>
                      </a:r>
                      <a:endParaRPr lang="sv-SE"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12064839"/>
                  </a:ext>
                </a:extLst>
              </a:tr>
              <a:tr h="182085">
                <a:tc>
                  <a:txBody>
                    <a:bodyPr/>
                    <a:lstStyle/>
                    <a:p>
                      <a:r>
                        <a:rPr lang="sv-SE" sz="1100" dirty="0">
                          <a:effectLst/>
                        </a:rPr>
                        <a:t>Hisingen</a:t>
                      </a:r>
                      <a:endParaRPr lang="sv-SE"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a:effectLst/>
                        </a:rPr>
                        <a:t>25</a:t>
                      </a:r>
                      <a:endParaRPr lang="sv-S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dirty="0">
                          <a:effectLst/>
                        </a:rPr>
                        <a:t>5</a:t>
                      </a:r>
                      <a:endParaRPr lang="sv-SE" sz="1100" dirty="0">
                        <a:effectLst/>
                        <a:latin typeface="Calibri" panose="020F0502020204030204" pitchFamily="34" charset="0"/>
                        <a:ea typeface="Calibri" panose="020F0502020204030204" pitchFamily="34" charset="0"/>
                      </a:endParaRPr>
                    </a:p>
                  </a:txBody>
                  <a:tcPr marL="44450" marR="44450" marT="0" marB="0" anchor="b"/>
                </a:tc>
                <a:tc>
                  <a:txBody>
                    <a:bodyPr/>
                    <a:lstStyle/>
                    <a:p>
                      <a:r>
                        <a:rPr lang="sv-SE" sz="1100">
                          <a:effectLst/>
                        </a:rPr>
                        <a:t> </a:t>
                      </a:r>
                      <a:endParaRPr lang="sv-SE"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688274822"/>
                  </a:ext>
                </a:extLst>
              </a:tr>
              <a:tr h="188364">
                <a:tc>
                  <a:txBody>
                    <a:bodyPr/>
                    <a:lstStyle/>
                    <a:p>
                      <a:r>
                        <a:rPr lang="sv-SE" sz="1100">
                          <a:effectLst/>
                        </a:rPr>
                        <a:t> </a:t>
                      </a:r>
                      <a:endParaRPr lang="sv-S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a:effectLst/>
                        </a:rPr>
                        <a:t>81</a:t>
                      </a:r>
                      <a:endParaRPr lang="sv-S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a:effectLst/>
                        </a:rPr>
                        <a:t>20</a:t>
                      </a:r>
                      <a:endParaRPr lang="sv-S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r>
                        <a:rPr lang="sv-SE" sz="1100" dirty="0">
                          <a:effectLst/>
                        </a:rPr>
                        <a:t>101</a:t>
                      </a:r>
                      <a:endParaRPr lang="sv-SE"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166354262"/>
                  </a:ext>
                </a:extLst>
              </a:tr>
            </a:tbl>
          </a:graphicData>
        </a:graphic>
      </p:graphicFrame>
    </p:spTree>
    <p:extLst>
      <p:ext uri="{BB962C8B-B14F-4D97-AF65-F5344CB8AC3E}">
        <p14:creationId xmlns:p14="http://schemas.microsoft.com/office/powerpoint/2010/main" val="351445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AFE71-6E48-4E3D-9757-EBE37B5F6ADA}"/>
              </a:ext>
            </a:extLst>
          </p:cNvPr>
          <p:cNvSpPr>
            <a:spLocks noGrp="1"/>
          </p:cNvSpPr>
          <p:nvPr>
            <p:ph type="title"/>
          </p:nvPr>
        </p:nvSpPr>
        <p:spPr/>
        <p:txBody>
          <a:bodyPr/>
          <a:lstStyle/>
          <a:p>
            <a:r>
              <a:rPr lang="sv-SE" dirty="0">
                <a:solidFill>
                  <a:srgbClr val="7030A0"/>
                </a:solidFill>
              </a:rPr>
              <a:t>Vad gör ungdomsfullmäktige?</a:t>
            </a:r>
          </a:p>
        </p:txBody>
      </p:sp>
      <p:sp>
        <p:nvSpPr>
          <p:cNvPr id="4" name="Platshållare för innehåll 3">
            <a:extLst>
              <a:ext uri="{FF2B5EF4-FFF2-40B4-BE49-F238E27FC236}">
                <a16:creationId xmlns:a16="http://schemas.microsoft.com/office/drawing/2014/main" id="{66179D09-D2BC-42B6-8B5B-34877F40B840}"/>
              </a:ext>
            </a:extLst>
          </p:cNvPr>
          <p:cNvSpPr>
            <a:spLocks noGrp="1"/>
          </p:cNvSpPr>
          <p:nvPr>
            <p:ph sz="half" idx="10"/>
          </p:nvPr>
        </p:nvSpPr>
        <p:spPr>
          <a:xfrm>
            <a:off x="417075" y="1736728"/>
            <a:ext cx="6730485" cy="4194629"/>
          </a:xfrm>
        </p:spPr>
        <p:txBody>
          <a:bodyPr>
            <a:noAutofit/>
          </a:bodyPr>
          <a:lstStyle/>
          <a:p>
            <a:pPr marL="0" indent="0">
              <a:lnSpc>
                <a:spcPct val="100000"/>
              </a:lnSpc>
              <a:buNone/>
            </a:pPr>
            <a:r>
              <a:rPr lang="sv-SE" sz="1600" b="1" i="0" dirty="0">
                <a:solidFill>
                  <a:schemeClr val="tx1"/>
                </a:solidFill>
                <a:effectLst/>
                <a:latin typeface="Open Sans" panose="020B0606030504020204" pitchFamily="34" charset="0"/>
              </a:rPr>
              <a:t>Ungdomsfullmäktige finns för att ge barn och unga ökat inflytande i samhällsfrågor och för att öka intresset för demokrati och politik</a:t>
            </a:r>
          </a:p>
          <a:p>
            <a:pPr marL="0" indent="0">
              <a:lnSpc>
                <a:spcPct val="100000"/>
              </a:lnSpc>
              <a:buNone/>
            </a:pPr>
            <a:endParaRPr lang="sv-SE" sz="1600" b="1" dirty="0"/>
          </a:p>
          <a:p>
            <a:pPr marL="0" indent="0" algn="l">
              <a:lnSpc>
                <a:spcPct val="100000"/>
              </a:lnSpc>
              <a:buNone/>
            </a:pPr>
            <a:r>
              <a:rPr lang="sv-SE" sz="1600" b="1" dirty="0">
                <a:solidFill>
                  <a:schemeClr val="tx1"/>
                </a:solidFill>
              </a:rPr>
              <a:t>Barn och unga</a:t>
            </a:r>
            <a:r>
              <a:rPr lang="sv-SE" sz="1600" b="1" dirty="0">
                <a:solidFill>
                  <a:schemeClr val="tx1"/>
                </a:solidFill>
                <a:effectLst/>
              </a:rPr>
              <a:t> kan påverka på riktigt</a:t>
            </a:r>
          </a:p>
          <a:p>
            <a:pPr algn="l">
              <a:lnSpc>
                <a:spcPct val="100000"/>
              </a:lnSpc>
            </a:pPr>
            <a:r>
              <a:rPr lang="sv-SE" sz="1600" dirty="0">
                <a:solidFill>
                  <a:schemeClr val="tx1"/>
                </a:solidFill>
              </a:rPr>
              <a:t>L</a:t>
            </a:r>
            <a:r>
              <a:rPr lang="sv-SE" sz="1600" b="0" i="0" dirty="0">
                <a:solidFill>
                  <a:schemeClr val="tx1"/>
                </a:solidFill>
                <a:effectLst/>
              </a:rPr>
              <a:t>edamot eller ersättare deltar i ungdomsfullmäktiges arbete och medverkar i de utskott (arbetsgrupper) som bildas.</a:t>
            </a:r>
          </a:p>
          <a:p>
            <a:pPr algn="l">
              <a:lnSpc>
                <a:spcPct val="100000"/>
              </a:lnSpc>
            </a:pPr>
            <a:endParaRPr lang="sv-SE" sz="1600" b="0" i="0" dirty="0">
              <a:solidFill>
                <a:schemeClr val="tx1"/>
              </a:solidFill>
              <a:effectLst/>
            </a:endParaRPr>
          </a:p>
          <a:p>
            <a:pPr algn="l">
              <a:lnSpc>
                <a:spcPct val="100000"/>
              </a:lnSpc>
            </a:pPr>
            <a:r>
              <a:rPr lang="sv-SE" sz="1600" dirty="0">
                <a:solidFill>
                  <a:schemeClr val="tx1"/>
                </a:solidFill>
              </a:rPr>
              <a:t>M</a:t>
            </a:r>
            <a:r>
              <a:rPr lang="sv-SE" sz="1600" b="0" i="0" dirty="0">
                <a:solidFill>
                  <a:schemeClr val="tx1"/>
                </a:solidFill>
                <a:effectLst/>
              </a:rPr>
              <a:t>öjlighet att ge förslag, ställa frågor och framföra synpunkter till politikerna i Göteborg. Tjänstepersoner som arbetar i stadens förvaltningar och politiker i stadens nämnder kan också ställa frågor till ungdomsfullmäktige</a:t>
            </a:r>
          </a:p>
          <a:p>
            <a:pPr marL="0" indent="0" algn="l">
              <a:lnSpc>
                <a:spcPct val="100000"/>
              </a:lnSpc>
              <a:buNone/>
            </a:pPr>
            <a:endParaRPr lang="sv-SE" sz="1600" dirty="0"/>
          </a:p>
        </p:txBody>
      </p:sp>
      <p:pic>
        <p:nvPicPr>
          <p:cNvPr id="8" name="Platshållare för bild 7" descr="En bild som visar person, inomhus, person&#10;&#10;Automatiskt genererad beskrivning">
            <a:extLst>
              <a:ext uri="{FF2B5EF4-FFF2-40B4-BE49-F238E27FC236}">
                <a16:creationId xmlns:a16="http://schemas.microsoft.com/office/drawing/2014/main" id="{60D85E1C-E660-431C-87E3-1C6CF77C11D9}"/>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b="-38"/>
          <a:stretch/>
        </p:blipFill>
        <p:spPr>
          <a:xfrm>
            <a:off x="7598925" y="1738313"/>
            <a:ext cx="4176000" cy="4175125"/>
          </a:xfrm>
        </p:spPr>
      </p:pic>
    </p:spTree>
    <p:extLst>
      <p:ext uri="{BB962C8B-B14F-4D97-AF65-F5344CB8AC3E}">
        <p14:creationId xmlns:p14="http://schemas.microsoft.com/office/powerpoint/2010/main" val="223577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Gissa inte vad vi tycker, frￃﾥga oss istￃﾤllet! Kort version">
            <a:hlinkClick r:id="" action="ppaction://media"/>
            <a:extLst>
              <a:ext uri="{FF2B5EF4-FFF2-40B4-BE49-F238E27FC236}">
                <a16:creationId xmlns:a16="http://schemas.microsoft.com/office/drawing/2014/main" id="{D4CE27AC-2B2F-46F6-AEC7-C45F26C1B1B5}"/>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
        <p:nvSpPr>
          <p:cNvPr id="2" name="textruta 1">
            <a:extLst>
              <a:ext uri="{FF2B5EF4-FFF2-40B4-BE49-F238E27FC236}">
                <a16:creationId xmlns:a16="http://schemas.microsoft.com/office/drawing/2014/main" id="{5A8405EE-003D-494B-93BC-407C93AB2B22}"/>
              </a:ext>
            </a:extLst>
          </p:cNvPr>
          <p:cNvSpPr txBox="1"/>
          <p:nvPr/>
        </p:nvSpPr>
        <p:spPr>
          <a:xfrm>
            <a:off x="13078334" y="6073930"/>
            <a:ext cx="6768355" cy="369332"/>
          </a:xfrm>
          <a:prstGeom prst="rect">
            <a:avLst/>
          </a:prstGeom>
          <a:noFill/>
        </p:spPr>
        <p:txBody>
          <a:bodyPr wrap="square" rtlCol="0">
            <a:spAutoFit/>
          </a:bodyPr>
          <a:lstStyle/>
          <a:p>
            <a:r>
              <a:rPr lang="sv-SE" dirty="0">
                <a:hlinkClick r:id="rId5"/>
              </a:rPr>
              <a:t>https://goteborg.se/wps/myportal/enhetssida/ungdomsfullmaktige</a:t>
            </a:r>
            <a:endParaRPr lang="sv-SE" dirty="0"/>
          </a:p>
        </p:txBody>
      </p:sp>
    </p:spTree>
    <p:extLst>
      <p:ext uri="{BB962C8B-B14F-4D97-AF65-F5344CB8AC3E}">
        <p14:creationId xmlns:p14="http://schemas.microsoft.com/office/powerpoint/2010/main" val="11745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CE9F6B-03E2-4E40-AE01-47D20486213D}"/>
              </a:ext>
            </a:extLst>
          </p:cNvPr>
          <p:cNvSpPr>
            <a:spLocks noGrp="1"/>
          </p:cNvSpPr>
          <p:nvPr>
            <p:ph type="title"/>
          </p:nvPr>
        </p:nvSpPr>
        <p:spPr>
          <a:xfrm>
            <a:off x="407988" y="404813"/>
            <a:ext cx="9170279" cy="736959"/>
          </a:xfrm>
        </p:spPr>
        <p:txBody>
          <a:bodyPr anchor="ctr">
            <a:normAutofit/>
          </a:bodyPr>
          <a:lstStyle/>
          <a:p>
            <a:r>
              <a:rPr lang="sv-SE" dirty="0">
                <a:solidFill>
                  <a:schemeClr val="accent1">
                    <a:lumMod val="75000"/>
                  </a:schemeClr>
                </a:solidFill>
              </a:rPr>
              <a:t>www.goteborg.se/ungdomsfullmaktige</a:t>
            </a:r>
          </a:p>
        </p:txBody>
      </p:sp>
      <p:pic>
        <p:nvPicPr>
          <p:cNvPr id="5" name="Bildobjekt 4">
            <a:extLst>
              <a:ext uri="{FF2B5EF4-FFF2-40B4-BE49-F238E27FC236}">
                <a16:creationId xmlns:a16="http://schemas.microsoft.com/office/drawing/2014/main" id="{E3C9F2A0-4934-7DAA-71D0-89BE36B95922}"/>
              </a:ext>
            </a:extLst>
          </p:cNvPr>
          <p:cNvPicPr>
            <a:picLocks noChangeAspect="1"/>
          </p:cNvPicPr>
          <p:nvPr/>
        </p:nvPicPr>
        <p:blipFill>
          <a:blip r:embed="rId3"/>
          <a:stretch>
            <a:fillRect/>
          </a:stretch>
        </p:blipFill>
        <p:spPr>
          <a:xfrm>
            <a:off x="407988" y="1043167"/>
            <a:ext cx="9976089" cy="2319441"/>
          </a:xfrm>
          <a:prstGeom prst="rect">
            <a:avLst/>
          </a:prstGeom>
          <a:noFill/>
        </p:spPr>
      </p:pic>
      <p:sp>
        <p:nvSpPr>
          <p:cNvPr id="3" name="Platshållare för innehåll 2">
            <a:extLst>
              <a:ext uri="{FF2B5EF4-FFF2-40B4-BE49-F238E27FC236}">
                <a16:creationId xmlns:a16="http://schemas.microsoft.com/office/drawing/2014/main" id="{2CD45A9E-DFA0-4092-A6D2-DD493E716DF4}"/>
              </a:ext>
            </a:extLst>
          </p:cNvPr>
          <p:cNvSpPr>
            <a:spLocks noGrp="1"/>
          </p:cNvSpPr>
          <p:nvPr>
            <p:ph sz="half" idx="2"/>
          </p:nvPr>
        </p:nvSpPr>
        <p:spPr>
          <a:xfrm>
            <a:off x="7489955" y="6223795"/>
            <a:ext cx="4702045" cy="660972"/>
          </a:xfrm>
        </p:spPr>
        <p:txBody>
          <a:bodyPr>
            <a:normAutofit/>
          </a:bodyPr>
          <a:lstStyle/>
          <a:p>
            <a:pPr marL="0" indent="0">
              <a:lnSpc>
                <a:spcPct val="100000"/>
              </a:lnSpc>
              <a:buNone/>
            </a:pPr>
            <a:r>
              <a:rPr lang="sv-SE" dirty="0">
                <a:hlinkClick r:id="rId4"/>
              </a:rPr>
              <a:t>www.goteborg.se/ungdomsfullmaktige</a:t>
            </a:r>
            <a:r>
              <a:rPr lang="sv-SE" dirty="0"/>
              <a:t> </a:t>
            </a:r>
          </a:p>
          <a:p>
            <a:pPr>
              <a:lnSpc>
                <a:spcPct val="100000"/>
              </a:lnSpc>
            </a:pPr>
            <a:endParaRPr lang="sv-SE" dirty="0"/>
          </a:p>
        </p:txBody>
      </p:sp>
      <p:pic>
        <p:nvPicPr>
          <p:cNvPr id="8" name="Bildobjekt 7">
            <a:extLst>
              <a:ext uri="{FF2B5EF4-FFF2-40B4-BE49-F238E27FC236}">
                <a16:creationId xmlns:a16="http://schemas.microsoft.com/office/drawing/2014/main" id="{360CCDBC-5FBE-DB95-B09C-6E2D30B968FD}"/>
              </a:ext>
            </a:extLst>
          </p:cNvPr>
          <p:cNvPicPr>
            <a:picLocks noChangeAspect="1"/>
          </p:cNvPicPr>
          <p:nvPr/>
        </p:nvPicPr>
        <p:blipFill>
          <a:blip r:embed="rId5"/>
          <a:stretch>
            <a:fillRect/>
          </a:stretch>
        </p:blipFill>
        <p:spPr>
          <a:xfrm>
            <a:off x="550532" y="3264002"/>
            <a:ext cx="5750059" cy="3144464"/>
          </a:xfrm>
          <a:prstGeom prst="rect">
            <a:avLst/>
          </a:prstGeom>
        </p:spPr>
      </p:pic>
      <p:sp>
        <p:nvSpPr>
          <p:cNvPr id="4" name="Pil: vänster 3">
            <a:extLst>
              <a:ext uri="{FF2B5EF4-FFF2-40B4-BE49-F238E27FC236}">
                <a16:creationId xmlns:a16="http://schemas.microsoft.com/office/drawing/2014/main" id="{CCFB0BCA-01F0-4B5D-2848-9CC7B954E5B4}"/>
              </a:ext>
            </a:extLst>
          </p:cNvPr>
          <p:cNvSpPr/>
          <p:nvPr/>
        </p:nvSpPr>
        <p:spPr>
          <a:xfrm rot="3808107">
            <a:off x="5718447" y="3038432"/>
            <a:ext cx="1796333" cy="287689"/>
          </a:xfrm>
          <a:prstGeom prst="lef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6" name="Pil: uppåt 5">
            <a:extLst>
              <a:ext uri="{FF2B5EF4-FFF2-40B4-BE49-F238E27FC236}">
                <a16:creationId xmlns:a16="http://schemas.microsoft.com/office/drawing/2014/main" id="{3F033206-A5C7-F498-2AA2-F5466C8B9EE3}"/>
              </a:ext>
            </a:extLst>
          </p:cNvPr>
          <p:cNvSpPr/>
          <p:nvPr/>
        </p:nvSpPr>
        <p:spPr>
          <a:xfrm rot="19805890">
            <a:off x="8608366" y="2921189"/>
            <a:ext cx="328915" cy="1315232"/>
          </a:xfrm>
          <a:prstGeom prst="up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textruta 8">
            <a:extLst>
              <a:ext uri="{FF2B5EF4-FFF2-40B4-BE49-F238E27FC236}">
                <a16:creationId xmlns:a16="http://schemas.microsoft.com/office/drawing/2014/main" id="{8EC80557-1869-327D-3F68-0145BCD6597A}"/>
              </a:ext>
            </a:extLst>
          </p:cNvPr>
          <p:cNvSpPr txBox="1"/>
          <p:nvPr/>
        </p:nvSpPr>
        <p:spPr>
          <a:xfrm>
            <a:off x="6792268" y="4243391"/>
            <a:ext cx="4702045" cy="1477328"/>
          </a:xfrm>
          <a:prstGeom prst="rect">
            <a:avLst/>
          </a:prstGeom>
          <a:noFill/>
        </p:spPr>
        <p:txBody>
          <a:bodyPr wrap="square" rtlCol="0">
            <a:spAutoFit/>
          </a:bodyPr>
          <a:lstStyle/>
          <a:p>
            <a:r>
              <a:rPr lang="sv-SE" dirty="0"/>
              <a:t>Allt om valet till ungdomsfullmäktige för att hitta statistik + länk till att kandidera och rösta</a:t>
            </a:r>
          </a:p>
          <a:p>
            <a:endParaRPr lang="sv-SE" dirty="0"/>
          </a:p>
          <a:p>
            <a:r>
              <a:rPr lang="sv-SE" dirty="0"/>
              <a:t>Filmer och utbildningsmaterial</a:t>
            </a:r>
          </a:p>
        </p:txBody>
      </p:sp>
      <p:sp>
        <p:nvSpPr>
          <p:cNvPr id="10" name="Pil: uppåt 9">
            <a:extLst>
              <a:ext uri="{FF2B5EF4-FFF2-40B4-BE49-F238E27FC236}">
                <a16:creationId xmlns:a16="http://schemas.microsoft.com/office/drawing/2014/main" id="{AD0B7C4F-E009-DE41-5527-A59689BF096B}"/>
              </a:ext>
            </a:extLst>
          </p:cNvPr>
          <p:cNvSpPr/>
          <p:nvPr/>
        </p:nvSpPr>
        <p:spPr>
          <a:xfrm>
            <a:off x="1277042" y="2913281"/>
            <a:ext cx="338816" cy="449327"/>
          </a:xfrm>
          <a:prstGeom prst="up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6305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AFE71-6E48-4E3D-9757-EBE37B5F6ADA}"/>
              </a:ext>
            </a:extLst>
          </p:cNvPr>
          <p:cNvSpPr>
            <a:spLocks noGrp="1"/>
          </p:cNvSpPr>
          <p:nvPr>
            <p:ph type="title"/>
          </p:nvPr>
        </p:nvSpPr>
        <p:spPr>
          <a:xfrm>
            <a:off x="422978" y="404813"/>
            <a:ext cx="10175249" cy="1141910"/>
          </a:xfrm>
        </p:spPr>
        <p:txBody>
          <a:bodyPr>
            <a:normAutofit fontScale="90000"/>
          </a:bodyPr>
          <a:lstStyle/>
          <a:p>
            <a:br>
              <a:rPr lang="sv-SE" sz="2200" b="1" dirty="0"/>
            </a:br>
            <a:br>
              <a:rPr lang="sv-SE" sz="3200" b="1" dirty="0"/>
            </a:br>
            <a:br>
              <a:rPr lang="sv-SE" sz="3200" dirty="0"/>
            </a:br>
            <a:endParaRPr lang="sv-SE" dirty="0"/>
          </a:p>
        </p:txBody>
      </p:sp>
      <p:sp>
        <p:nvSpPr>
          <p:cNvPr id="4" name="Platshållare för innehåll 3">
            <a:extLst>
              <a:ext uri="{FF2B5EF4-FFF2-40B4-BE49-F238E27FC236}">
                <a16:creationId xmlns:a16="http://schemas.microsoft.com/office/drawing/2014/main" id="{66179D09-D2BC-42B6-8B5B-34877F40B840}"/>
              </a:ext>
            </a:extLst>
          </p:cNvPr>
          <p:cNvSpPr>
            <a:spLocks noGrp="1"/>
          </p:cNvSpPr>
          <p:nvPr>
            <p:ph sz="half" idx="10"/>
          </p:nvPr>
        </p:nvSpPr>
        <p:spPr>
          <a:xfrm>
            <a:off x="417075" y="404812"/>
            <a:ext cx="8485626" cy="5829733"/>
          </a:xfrm>
        </p:spPr>
        <p:txBody>
          <a:bodyPr>
            <a:noAutofit/>
          </a:bodyPr>
          <a:lstStyle/>
          <a:p>
            <a:pPr marL="0" indent="0">
              <a:buNone/>
            </a:pPr>
            <a:r>
              <a:rPr lang="sv-SE" sz="2400" b="1" dirty="0">
                <a:solidFill>
                  <a:srgbClr val="7030A0"/>
                </a:solidFill>
                <a:latin typeface="+mj-lt"/>
              </a:rPr>
              <a:t>Kandidera från 1 oktober till valets första dag</a:t>
            </a:r>
          </a:p>
          <a:p>
            <a:pPr marL="0" indent="0">
              <a:buNone/>
            </a:pPr>
            <a:r>
              <a:rPr lang="sv-SE" sz="2400" b="1" dirty="0">
                <a:solidFill>
                  <a:srgbClr val="7030A0"/>
                </a:solidFill>
                <a:latin typeface="+mj-lt"/>
              </a:rPr>
              <a:t>Rösta mellan 10 november - 20 november</a:t>
            </a:r>
            <a:endParaRPr lang="sv-SE" sz="2400" b="1" dirty="0">
              <a:latin typeface="+mj-lt"/>
            </a:endParaRPr>
          </a:p>
          <a:p>
            <a:endParaRPr lang="sv-SE" sz="1400" b="1" i="0" dirty="0">
              <a:solidFill>
                <a:srgbClr val="333333"/>
              </a:solidFill>
              <a:effectLst/>
              <a:latin typeface="Open Sans" panose="020B0606030504020204" pitchFamily="34" charset="0"/>
            </a:endParaRPr>
          </a:p>
          <a:p>
            <a:r>
              <a:rPr lang="sv-SE" sz="1400" b="1" i="0" dirty="0">
                <a:solidFill>
                  <a:srgbClr val="333333"/>
                </a:solidFill>
                <a:effectLst/>
                <a:latin typeface="Open Sans" panose="020B0606030504020204" pitchFamily="34" charset="0"/>
              </a:rPr>
              <a:t>Digitalt klassrumsbesök 10 oktober á 45min 09.00 eller 10.30 eller 13.00</a:t>
            </a:r>
          </a:p>
          <a:p>
            <a:r>
              <a:rPr lang="sv-SE" sz="1400" b="1" i="0" dirty="0">
                <a:solidFill>
                  <a:srgbClr val="333333"/>
                </a:solidFill>
                <a:effectLst/>
                <a:latin typeface="Open Sans" panose="020B0606030504020204" pitchFamily="34" charset="0"/>
              </a:rPr>
              <a:t>Öppet hus Ungdomsfullmäktige 23 och 25 oktober mellan 15.00 – 17.00 </a:t>
            </a:r>
          </a:p>
          <a:p>
            <a:r>
              <a:rPr lang="sv-SE" sz="1400" b="1" i="0" dirty="0">
                <a:solidFill>
                  <a:srgbClr val="333333"/>
                </a:solidFill>
                <a:effectLst/>
                <a:latin typeface="Open Sans" panose="020B0606030504020204" pitchFamily="34" charset="0"/>
              </a:rPr>
              <a:t>Valkonvent 10 november </a:t>
            </a:r>
            <a:r>
              <a:rPr lang="sv-SE" sz="1400" b="0" i="0" dirty="0">
                <a:solidFill>
                  <a:srgbClr val="333333"/>
                </a:solidFill>
                <a:effectLst/>
                <a:latin typeface="Open Sans" panose="020B0606030504020204" pitchFamily="34" charset="0"/>
              </a:rPr>
              <a:t>15.00 — 17.00 på Stadsbibliotekets </a:t>
            </a:r>
            <a:r>
              <a:rPr lang="sv-SE" sz="1400" b="0" i="0" dirty="0" err="1">
                <a:solidFill>
                  <a:srgbClr val="333333"/>
                </a:solidFill>
                <a:effectLst/>
                <a:latin typeface="Open Sans" panose="020B0606030504020204" pitchFamily="34" charset="0"/>
              </a:rPr>
              <a:t>trappscen</a:t>
            </a:r>
            <a:r>
              <a:rPr lang="sv-SE" sz="1400" b="0" i="0" dirty="0">
                <a:solidFill>
                  <a:srgbClr val="333333"/>
                </a:solidFill>
                <a:effectLst/>
                <a:latin typeface="Open Sans" panose="020B0606030504020204" pitchFamily="34" charset="0"/>
              </a:rPr>
              <a:t>. Välkommen med eller utan elever. Sprid ordet och tipsa gärna vidare!</a:t>
            </a:r>
          </a:p>
          <a:p>
            <a:r>
              <a:rPr lang="sv-SE" sz="1400" b="1" i="0" dirty="0">
                <a:solidFill>
                  <a:srgbClr val="333333"/>
                </a:solidFill>
                <a:effectLst/>
              </a:rPr>
              <a:t>Valkonvent 17 november 09.00 — 11.00 för elever i anpassad grundskola och anpassad gymnasieskola</a:t>
            </a:r>
            <a:r>
              <a:rPr lang="sv-SE" sz="1400" b="0" i="0" dirty="0">
                <a:solidFill>
                  <a:srgbClr val="333333"/>
                </a:solidFill>
                <a:effectLst/>
              </a:rPr>
              <a:t> på kulturhuset Bergsjön. </a:t>
            </a:r>
            <a:br>
              <a:rPr lang="sv-SE" sz="1400" b="0" i="0" dirty="0">
                <a:solidFill>
                  <a:srgbClr val="333333"/>
                </a:solidFill>
                <a:effectLst/>
              </a:rPr>
            </a:br>
            <a:r>
              <a:rPr lang="sv-SE" sz="1400" b="0" i="0" dirty="0">
                <a:solidFill>
                  <a:srgbClr val="333333"/>
                </a:solidFill>
                <a:effectLst/>
              </a:rPr>
              <a:t>Inbjudan skickas ut till skolornas kontaktpersoner i oktober. </a:t>
            </a:r>
            <a:endParaRPr lang="sv-SE" sz="1400" b="0" i="0" dirty="0">
              <a:solidFill>
                <a:srgbClr val="333333"/>
              </a:solidFill>
              <a:effectLst/>
              <a:latin typeface="Open Sans" panose="020B0606030504020204" pitchFamily="34" charset="0"/>
            </a:endParaRPr>
          </a:p>
          <a:p>
            <a:pPr algn="l">
              <a:buFont typeface="Arial" panose="020B0604020202020204" pitchFamily="34" charset="0"/>
              <a:buChar char="•"/>
            </a:pPr>
            <a:r>
              <a:rPr lang="sv-SE" sz="1400" b="1" i="0" dirty="0">
                <a:solidFill>
                  <a:srgbClr val="333333"/>
                </a:solidFill>
                <a:effectLst/>
                <a:latin typeface="Open Sans" panose="020B0606030504020204" pitchFamily="34" charset="0"/>
              </a:rPr>
              <a:t>Dagens fråga</a:t>
            </a:r>
            <a:br>
              <a:rPr lang="sv-SE" sz="1400" b="1" i="0" dirty="0">
                <a:solidFill>
                  <a:srgbClr val="333333"/>
                </a:solidFill>
                <a:effectLst/>
                <a:latin typeface="Open Sans" panose="020B0606030504020204" pitchFamily="34" charset="0"/>
              </a:rPr>
            </a:br>
            <a:r>
              <a:rPr lang="sv-SE" sz="1400" b="0" i="0" dirty="0">
                <a:solidFill>
                  <a:srgbClr val="333333"/>
                </a:solidFill>
                <a:effectLst/>
                <a:latin typeface="Open Sans" panose="020B0606030504020204" pitchFamily="34" charset="0"/>
              </a:rPr>
              <a:t>Alla vardagar mellan 1 oktober fram till 9/11 kan eleverna svara på dagens fråga. Låt eleverna formulera och </a:t>
            </a:r>
            <a:r>
              <a:rPr lang="sv-SE" sz="1400" b="0" i="0" dirty="0">
                <a:solidFill>
                  <a:srgbClr val="333333"/>
                </a:solidFill>
                <a:effectLst/>
                <a:latin typeface="Open Sans" panose="020B0606030504020204" pitchFamily="34" charset="0"/>
                <a:hlinkClick r:id="rId3"/>
              </a:rPr>
              <a:t>nominera in en fråga här </a:t>
            </a:r>
            <a:r>
              <a:rPr lang="sv-SE" sz="1400" b="0" i="0" dirty="0">
                <a:solidFill>
                  <a:srgbClr val="333333"/>
                </a:solidFill>
                <a:effectLst/>
                <a:latin typeface="Open Sans" panose="020B0606030504020204" pitchFamily="34" charset="0"/>
              </a:rPr>
              <a:t>som andra unga får svara på. Svaret på frågan ska vara ett JA eller NEJ eller VET EJ. Kanske blir det </a:t>
            </a:r>
            <a:r>
              <a:rPr lang="sv-SE" sz="1400" dirty="0">
                <a:solidFill>
                  <a:srgbClr val="333333"/>
                </a:solidFill>
                <a:latin typeface="Open Sans" panose="020B0606030504020204" pitchFamily="34" charset="0"/>
              </a:rPr>
              <a:t>en av era frågor</a:t>
            </a:r>
            <a:r>
              <a:rPr lang="sv-SE" sz="1400" b="0" i="0" dirty="0">
                <a:solidFill>
                  <a:srgbClr val="333333"/>
                </a:solidFill>
                <a:effectLst/>
                <a:latin typeface="Open Sans" panose="020B0606030504020204" pitchFamily="34" charset="0"/>
              </a:rPr>
              <a:t> som kommer med? </a:t>
            </a:r>
          </a:p>
          <a:p>
            <a:pPr algn="l">
              <a:buFont typeface="Arial" panose="020B0604020202020204" pitchFamily="34" charset="0"/>
              <a:buChar char="•"/>
            </a:pPr>
            <a:r>
              <a:rPr lang="sv-SE" sz="1400" b="1" i="0" dirty="0">
                <a:solidFill>
                  <a:srgbClr val="333333"/>
                </a:solidFill>
                <a:effectLst/>
                <a:latin typeface="Open Sans" panose="020B0606030504020204" pitchFamily="34" charset="0"/>
              </a:rPr>
              <a:t>Livechatta med olika intressanta personer som är viktiga för demokratiarbetet i staden</a:t>
            </a:r>
            <a:br>
              <a:rPr lang="sv-SE" sz="1400" b="0" i="0" dirty="0">
                <a:solidFill>
                  <a:srgbClr val="333333"/>
                </a:solidFill>
                <a:effectLst/>
                <a:latin typeface="Open Sans" panose="020B0606030504020204" pitchFamily="34" charset="0"/>
              </a:rPr>
            </a:br>
            <a:r>
              <a:rPr lang="sv-SE" sz="1400" b="0" i="0" dirty="0">
                <a:solidFill>
                  <a:srgbClr val="333333"/>
                </a:solidFill>
                <a:effectLst/>
                <a:latin typeface="Open Sans" panose="020B0606030504020204" pitchFamily="34" charset="0"/>
              </a:rPr>
              <a:t>Tipsa barn och unga att logga in på </a:t>
            </a:r>
            <a:r>
              <a:rPr lang="sv-SE" sz="1400" b="0" i="0" dirty="0">
                <a:solidFill>
                  <a:srgbClr val="005799"/>
                </a:solidFill>
                <a:effectLst/>
                <a:latin typeface="Open Sans" panose="020B0606030504020204" pitchFamily="34" charset="0"/>
                <a:hlinkClick r:id="rId4"/>
              </a:rPr>
              <a:t>ungdomsfullmäktiges hemsida</a:t>
            </a:r>
            <a:r>
              <a:rPr lang="sv-SE" sz="1400" b="0" i="0" dirty="0">
                <a:solidFill>
                  <a:srgbClr val="333333"/>
                </a:solidFill>
                <a:effectLst/>
                <a:latin typeface="Open Sans" panose="020B0606030504020204" pitchFamily="34" charset="0"/>
              </a:rPr>
              <a:t>. </a:t>
            </a:r>
            <a:br>
              <a:rPr lang="sv-SE" sz="1400" b="0" i="0" dirty="0">
                <a:solidFill>
                  <a:srgbClr val="333333"/>
                </a:solidFill>
                <a:effectLst/>
                <a:latin typeface="Open Sans" panose="020B0606030504020204" pitchFamily="34" charset="0"/>
              </a:rPr>
            </a:br>
            <a:r>
              <a:rPr lang="sv-SE" sz="1400" b="0" i="0" dirty="0">
                <a:solidFill>
                  <a:srgbClr val="333333"/>
                </a:solidFill>
                <a:effectLst/>
                <a:latin typeface="Open Sans" panose="020B0606030504020204" pitchFamily="34" charset="0"/>
              </a:rPr>
              <a:t>Vardagar under valet mellan 17.00 — 17.30.</a:t>
            </a:r>
            <a:br>
              <a:rPr lang="sv-SE" sz="1400" b="0" i="0" dirty="0">
                <a:solidFill>
                  <a:srgbClr val="333333"/>
                </a:solidFill>
                <a:effectLst/>
                <a:latin typeface="Open Sans" panose="020B0606030504020204" pitchFamily="34" charset="0"/>
              </a:rPr>
            </a:br>
            <a:r>
              <a:rPr lang="sv-SE" sz="1400" b="0" i="0" dirty="0">
                <a:solidFill>
                  <a:srgbClr val="333333"/>
                </a:solidFill>
                <a:effectLst/>
                <a:latin typeface="Open Sans" panose="020B0606030504020204" pitchFamily="34" charset="0"/>
              </a:rPr>
              <a:t>Sprid vidare till medarbetare på skolan om att de kan chatta och ställa frågor 14 och 15 november mellan 09.00 — 09.30</a:t>
            </a:r>
          </a:p>
          <a:p>
            <a:pPr>
              <a:lnSpc>
                <a:spcPct val="150000"/>
              </a:lnSpc>
            </a:pPr>
            <a:endParaRPr lang="sv-SE" sz="1600" dirty="0"/>
          </a:p>
          <a:p>
            <a:pPr marL="0" indent="0">
              <a:lnSpc>
                <a:spcPct val="150000"/>
              </a:lnSpc>
              <a:buNone/>
            </a:pPr>
            <a:endParaRPr lang="sv-SE" sz="1600" dirty="0"/>
          </a:p>
        </p:txBody>
      </p:sp>
      <p:pic>
        <p:nvPicPr>
          <p:cNvPr id="7" name="Platshållare för bild 7" descr="En bild som visar byggnad, väg, utomhus, cykel&#10;&#10;Automatiskt genererad beskrivning">
            <a:extLst>
              <a:ext uri="{FF2B5EF4-FFF2-40B4-BE49-F238E27FC236}">
                <a16:creationId xmlns:a16="http://schemas.microsoft.com/office/drawing/2014/main" id="{6E74B92D-C0A3-4A6A-B69C-E55AAABF1B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6181" t="27970" r="23736" b="180"/>
          <a:stretch/>
        </p:blipFill>
        <p:spPr>
          <a:xfrm>
            <a:off x="8902701" y="3146422"/>
            <a:ext cx="3088124" cy="3088124"/>
          </a:xfrm>
          <a:prstGeom prst="round2SameRect">
            <a:avLst>
              <a:gd name="adj1" fmla="val 0"/>
              <a:gd name="adj2" fmla="val 0"/>
            </a:avLst>
          </a:prstGeom>
          <a:noFill/>
        </p:spPr>
      </p:pic>
    </p:spTree>
    <p:extLst>
      <p:ext uri="{BB962C8B-B14F-4D97-AF65-F5344CB8AC3E}">
        <p14:creationId xmlns:p14="http://schemas.microsoft.com/office/powerpoint/2010/main" val="304974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AD01B6-FD12-4327-ADF9-9906A78D06BA}"/>
              </a:ext>
            </a:extLst>
          </p:cNvPr>
          <p:cNvSpPr>
            <a:spLocks noGrp="1"/>
          </p:cNvSpPr>
          <p:nvPr>
            <p:ph type="title"/>
          </p:nvPr>
        </p:nvSpPr>
        <p:spPr/>
        <p:txBody>
          <a:bodyPr>
            <a:normAutofit/>
          </a:bodyPr>
          <a:lstStyle/>
          <a:p>
            <a:r>
              <a:rPr lang="sv-SE" dirty="0">
                <a:solidFill>
                  <a:srgbClr val="006666"/>
                </a:solidFill>
              </a:rPr>
              <a:t>Inspiration och nytt för i år </a:t>
            </a:r>
          </a:p>
        </p:txBody>
      </p:sp>
      <p:sp>
        <p:nvSpPr>
          <p:cNvPr id="3" name="Platshållare för innehåll 2">
            <a:extLst>
              <a:ext uri="{FF2B5EF4-FFF2-40B4-BE49-F238E27FC236}">
                <a16:creationId xmlns:a16="http://schemas.microsoft.com/office/drawing/2014/main" id="{48CE4220-B51E-4E9B-B3FD-9CBB54E3082B}"/>
              </a:ext>
            </a:extLst>
          </p:cNvPr>
          <p:cNvSpPr>
            <a:spLocks noGrp="1"/>
          </p:cNvSpPr>
          <p:nvPr>
            <p:ph sz="half" idx="10"/>
          </p:nvPr>
        </p:nvSpPr>
        <p:spPr>
          <a:xfrm>
            <a:off x="417075" y="1979270"/>
            <a:ext cx="7181850" cy="4332629"/>
          </a:xfrm>
        </p:spPr>
        <p:txBody>
          <a:bodyPr>
            <a:normAutofit/>
          </a:bodyPr>
          <a:lstStyle/>
          <a:p>
            <a:r>
              <a:rPr lang="sv-SE" sz="1600" dirty="0"/>
              <a:t>Valdag på skolan – hur kan eleverna involveras?</a:t>
            </a:r>
          </a:p>
          <a:p>
            <a:r>
              <a:rPr lang="sv-SE" sz="1600" dirty="0"/>
              <a:t>Boka in besök hos ungdomsfullmäktige 23 och 25 oktober.</a:t>
            </a:r>
          </a:p>
          <a:p>
            <a:r>
              <a:rPr lang="sv-SE" sz="1600" dirty="0"/>
              <a:t>Besök stormötet 8 november</a:t>
            </a:r>
          </a:p>
          <a:p>
            <a:r>
              <a:rPr lang="sv-SE" sz="1600" dirty="0"/>
              <a:t>Dagens fråga – </a:t>
            </a:r>
            <a:r>
              <a:rPr lang="sv-SE" sz="1600" dirty="0">
                <a:hlinkClick r:id="rId3"/>
              </a:rPr>
              <a:t>nominera in en fråga JA/NEJ/VET EJ</a:t>
            </a:r>
            <a:endParaRPr lang="sv-SE" sz="1600" dirty="0"/>
          </a:p>
          <a:p>
            <a:r>
              <a:rPr lang="sv-SE" sz="1600" dirty="0"/>
              <a:t>Livechatta med intressanta personer i staden</a:t>
            </a:r>
          </a:p>
          <a:p>
            <a:r>
              <a:rPr lang="sv-SE" sz="1600" dirty="0"/>
              <a:t>Digitalt klassrumsbesök 10 oktober </a:t>
            </a:r>
          </a:p>
          <a:p>
            <a:r>
              <a:rPr lang="sv-SE" sz="1600" dirty="0"/>
              <a:t>VR-vallokal och inspelat klassrumsbesök för elever i anpassad skola</a:t>
            </a:r>
          </a:p>
          <a:p>
            <a:r>
              <a:rPr lang="sv-SE" sz="1600" dirty="0"/>
              <a:t>Information om valet på olika språk (</a:t>
            </a:r>
            <a:r>
              <a:rPr lang="sv-SE" sz="1600" dirty="0" err="1"/>
              <a:t>bildstöd</a:t>
            </a:r>
            <a:r>
              <a:rPr lang="sv-SE" sz="1600" dirty="0"/>
              <a:t> och </a:t>
            </a:r>
            <a:r>
              <a:rPr lang="sv-SE" sz="1600" dirty="0" err="1"/>
              <a:t>turiska</a:t>
            </a:r>
            <a:r>
              <a:rPr lang="sv-SE" sz="1600" dirty="0"/>
              <a:t>)</a:t>
            </a:r>
          </a:p>
          <a:p>
            <a:r>
              <a:rPr lang="en-US" sz="1600" dirty="0" err="1"/>
              <a:t>Bjud</a:t>
            </a:r>
            <a:r>
              <a:rPr lang="en-US" sz="1600" dirty="0"/>
              <a:t> in personal </a:t>
            </a:r>
            <a:r>
              <a:rPr lang="en-US" sz="1600" dirty="0" err="1"/>
              <a:t>från</a:t>
            </a:r>
            <a:r>
              <a:rPr lang="en-US" sz="1600" dirty="0"/>
              <a:t> </a:t>
            </a:r>
            <a:r>
              <a:rPr lang="en-US" sz="1600" dirty="0" err="1"/>
              <a:t>fritid</a:t>
            </a:r>
            <a:r>
              <a:rPr lang="en-US" sz="1600" dirty="0"/>
              <a:t> </a:t>
            </a:r>
            <a:r>
              <a:rPr lang="en-US" sz="1600" dirty="0" err="1"/>
              <a:t>som</a:t>
            </a:r>
            <a:r>
              <a:rPr lang="en-US" sz="1600" dirty="0"/>
              <a:t> </a:t>
            </a:r>
            <a:r>
              <a:rPr lang="en-US" sz="1600" dirty="0" err="1"/>
              <a:t>kan</a:t>
            </a:r>
            <a:r>
              <a:rPr lang="en-US" sz="1600" dirty="0"/>
              <a:t> </a:t>
            </a:r>
            <a:r>
              <a:rPr lang="en-US" sz="1600" dirty="0" err="1"/>
              <a:t>informera</a:t>
            </a:r>
            <a:r>
              <a:rPr lang="en-US" sz="1600" dirty="0"/>
              <a:t> </a:t>
            </a:r>
            <a:r>
              <a:rPr lang="en-US" sz="1600" dirty="0" err="1"/>
              <a:t>och</a:t>
            </a:r>
            <a:r>
              <a:rPr lang="en-US" sz="1600" dirty="0"/>
              <a:t> </a:t>
            </a:r>
            <a:r>
              <a:rPr lang="en-US" sz="1600" dirty="0" err="1"/>
              <a:t>inspirera</a:t>
            </a:r>
            <a:r>
              <a:rPr lang="en-US" sz="1600" dirty="0"/>
              <a:t> </a:t>
            </a:r>
            <a:r>
              <a:rPr lang="en-US" sz="1600" dirty="0" err="1"/>
              <a:t>elever</a:t>
            </a:r>
            <a:r>
              <a:rPr lang="en-US" sz="1600" dirty="0"/>
              <a:t> </a:t>
            </a:r>
            <a:r>
              <a:rPr lang="en-US" sz="1600" dirty="0" err="1"/>
              <a:t>på</a:t>
            </a:r>
            <a:r>
              <a:rPr lang="en-US" sz="1600" dirty="0"/>
              <a:t> skolan</a:t>
            </a:r>
            <a:endParaRPr lang="sv-SE" sz="1600" dirty="0"/>
          </a:p>
          <a:p>
            <a:r>
              <a:rPr lang="sv-SE" sz="1600" dirty="0"/>
              <a:t>Utskick ”röstsedel” till alla röstberättigade </a:t>
            </a:r>
          </a:p>
          <a:p>
            <a:r>
              <a:rPr lang="sv-SE" sz="1600" dirty="0"/>
              <a:t>Valkonvent 10/11 (alla) och 17/11 (elever i anpassad skola)</a:t>
            </a:r>
          </a:p>
        </p:txBody>
      </p:sp>
      <p:pic>
        <p:nvPicPr>
          <p:cNvPr id="5" name="Platshållare för bild 4" descr="En bild som visar stängsel, bänk, utomhus, sitter&#10;&#10;Automatiskt genererad beskrivning">
            <a:extLst>
              <a:ext uri="{FF2B5EF4-FFF2-40B4-BE49-F238E27FC236}">
                <a16:creationId xmlns:a16="http://schemas.microsoft.com/office/drawing/2014/main" id="{F23F1B7A-F29C-4CC4-AFB9-45492204C717}"/>
              </a:ext>
            </a:extLst>
          </p:cNvPr>
          <p:cNvPicPr>
            <a:picLocks noGrp="1" noChangeAspect="1"/>
          </p:cNvPicPr>
          <p:nvPr>
            <p:ph type="pic" idx="1"/>
          </p:nvPr>
        </p:nvPicPr>
        <p:blipFill rotWithShape="1">
          <a:blip r:embed="rId4" cstate="screen">
            <a:extLst>
              <a:ext uri="{28A0092B-C50C-407E-A947-70E740481C1C}">
                <a14:useLocalDpi xmlns:a14="http://schemas.microsoft.com/office/drawing/2010/main"/>
              </a:ext>
            </a:extLst>
          </a:blip>
          <a:srcRect b="-2"/>
          <a:stretch/>
        </p:blipFill>
        <p:spPr>
          <a:xfrm>
            <a:off x="7727539" y="1866900"/>
            <a:ext cx="4047386" cy="4046538"/>
          </a:xfrm>
        </p:spPr>
      </p:pic>
    </p:spTree>
    <p:extLst>
      <p:ext uri="{BB962C8B-B14F-4D97-AF65-F5344CB8AC3E}">
        <p14:creationId xmlns:p14="http://schemas.microsoft.com/office/powerpoint/2010/main" val="390080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DE23F5F-B532-EE11-6841-881EC0329C57}"/>
              </a:ext>
            </a:extLst>
          </p:cNvPr>
          <p:cNvSpPr txBox="1"/>
          <p:nvPr/>
        </p:nvSpPr>
        <p:spPr>
          <a:xfrm>
            <a:off x="304800" y="1197262"/>
            <a:ext cx="11662611" cy="5447645"/>
          </a:xfrm>
          <a:prstGeom prst="rect">
            <a:avLst/>
          </a:prstGeom>
          <a:noFill/>
        </p:spPr>
        <p:txBody>
          <a:bodyPr wrap="square">
            <a:spAutoFit/>
          </a:bodyPr>
          <a:lstStyle/>
          <a:p>
            <a:r>
              <a:rPr lang="sv-SE" sz="2400" b="1" dirty="0">
                <a:effectLst/>
                <a:latin typeface="Calibri" panose="020F0502020204030204" pitchFamily="34" charset="0"/>
                <a:ea typeface="Calibri" panose="020F0502020204030204" pitchFamily="34" charset="0"/>
              </a:rPr>
              <a:t> </a:t>
            </a:r>
            <a:endParaRPr lang="sv-SE"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sv-SE" sz="1800" dirty="0">
                <a:effectLst/>
                <a:highlight>
                  <a:srgbClr val="FAD0BB"/>
                </a:highlight>
                <a:latin typeface="Calibri" panose="020F0502020204030204" pitchFamily="34" charset="0"/>
                <a:ea typeface="Times New Roman" panose="02020603050405020304" pitchFamily="18" charset="0"/>
              </a:rPr>
              <a:t>Tar det mycket tid? </a:t>
            </a:r>
            <a:r>
              <a:rPr lang="sv-SE" sz="1800" dirty="0">
                <a:effectLst/>
                <a:latin typeface="Calibri" panose="020F0502020204030204" pitchFamily="34" charset="0"/>
                <a:ea typeface="Times New Roman" panose="02020603050405020304" pitchFamily="18" charset="0"/>
              </a:rPr>
              <a:t>”</a:t>
            </a:r>
            <a:r>
              <a:rPr lang="sv-SE" sz="1800" i="1" dirty="0">
                <a:effectLst/>
                <a:latin typeface="Calibri" panose="020F0502020204030204" pitchFamily="34" charset="0"/>
                <a:ea typeface="Times New Roman" panose="02020603050405020304" pitchFamily="18" charset="0"/>
              </a:rPr>
              <a:t>Det behöver inte ta hur mycket tid som helst. Det brukar ligga på 1.5 - 2 timmar totalt under hösten. Sätta upp affischer, göra utskick, påminna lärare och elever”</a:t>
            </a:r>
            <a:r>
              <a:rPr lang="sv-SE" sz="1800" dirty="0">
                <a:effectLst/>
                <a:latin typeface="Calibri" panose="020F0502020204030204" pitchFamily="34" charset="0"/>
                <a:ea typeface="Times New Roman" panose="02020603050405020304" pitchFamily="18" charset="0"/>
              </a:rPr>
              <a:t> svarade ett par lärare som haft uppdraget tidigare. </a:t>
            </a:r>
          </a:p>
          <a:p>
            <a:pPr lvl="0"/>
            <a:endParaRPr lang="sv-SE" sz="1800" dirty="0">
              <a:effectLst/>
              <a:latin typeface="Calibri" panose="020F0502020204030204" pitchFamily="34" charset="0"/>
              <a:ea typeface="Times New Roman" panose="02020603050405020304" pitchFamily="18" charset="0"/>
            </a:endParaRPr>
          </a:p>
          <a:p>
            <a:pPr marL="342900" lvl="0" indent="-342900">
              <a:buFont typeface="Calibri" panose="020F0502020204030204" pitchFamily="34" charset="0"/>
              <a:buChar char="-"/>
            </a:pPr>
            <a:r>
              <a:rPr lang="sv-SE" sz="1800" dirty="0">
                <a:effectLst/>
                <a:latin typeface="Calibri" panose="020F0502020204030204" pitchFamily="34" charset="0"/>
                <a:ea typeface="Times New Roman" panose="02020603050405020304" pitchFamily="18" charset="0"/>
              </a:rPr>
              <a:t>Engagera elever eller ta hjälp av elevrådet och ta hjälp av kollegor. Sätt en dag då alla elever får samma möjligheter att rösta på </a:t>
            </a:r>
            <a:r>
              <a:rPr lang="sv-SE" sz="1800" dirty="0" err="1">
                <a:effectLst/>
                <a:latin typeface="Calibri" panose="020F0502020204030204" pitchFamily="34" charset="0"/>
                <a:ea typeface="Times New Roman" panose="02020603050405020304" pitchFamily="18" charset="0"/>
              </a:rPr>
              <a:t>skoltid.</a:t>
            </a:r>
            <a:r>
              <a:rPr lang="sv-SE" sz="1800" dirty="0">
                <a:effectLst/>
                <a:latin typeface="Calibri" panose="020F0502020204030204" pitchFamily="34" charset="0"/>
                <a:ea typeface="Times New Roman" panose="02020603050405020304" pitchFamily="18" charset="0"/>
              </a:rPr>
              <a:t> Det behöver inte ta mer än 15 min tid för att rösta.</a:t>
            </a:r>
          </a:p>
          <a:p>
            <a:pPr lvl="0"/>
            <a:endParaRPr lang="sv-SE" sz="1800" dirty="0">
              <a:effectLst/>
              <a:latin typeface="Calibri" panose="020F0502020204030204" pitchFamily="34" charset="0"/>
              <a:ea typeface="Times New Roman" panose="02020603050405020304" pitchFamily="18" charset="0"/>
            </a:endParaRPr>
          </a:p>
          <a:p>
            <a:pPr lvl="0"/>
            <a:endParaRPr lang="sv-SE" dirty="0">
              <a:latin typeface="Calibri" panose="020F0502020204030204" pitchFamily="34" charset="0"/>
              <a:ea typeface="Times New Roman" panose="02020603050405020304" pitchFamily="18" charset="0"/>
            </a:endParaRPr>
          </a:p>
          <a:p>
            <a:pPr lvl="0"/>
            <a:endParaRPr lang="sv-SE" sz="1800" dirty="0">
              <a:effectLst/>
              <a:latin typeface="Calibri" panose="020F0502020204030204" pitchFamily="34" charset="0"/>
              <a:ea typeface="Times New Roman" panose="02020603050405020304" pitchFamily="18" charset="0"/>
            </a:endParaRPr>
          </a:p>
          <a:p>
            <a:pPr lvl="0"/>
            <a:endParaRPr lang="sv-SE" dirty="0">
              <a:latin typeface="Calibri" panose="020F0502020204030204" pitchFamily="34" charset="0"/>
              <a:ea typeface="Times New Roman" panose="02020603050405020304" pitchFamily="18" charset="0"/>
            </a:endParaRPr>
          </a:p>
          <a:p>
            <a:pPr lvl="0"/>
            <a:endParaRPr lang="sv-SE" sz="1800" dirty="0">
              <a:effectLst/>
              <a:latin typeface="Calibri" panose="020F0502020204030204" pitchFamily="34" charset="0"/>
              <a:ea typeface="Times New Roman" panose="02020603050405020304" pitchFamily="18" charset="0"/>
            </a:endParaRPr>
          </a:p>
          <a:p>
            <a:pPr lvl="0"/>
            <a:endParaRPr lang="sv-SE" dirty="0">
              <a:latin typeface="Calibri" panose="020F0502020204030204" pitchFamily="34" charset="0"/>
              <a:ea typeface="Times New Roman" panose="02020603050405020304" pitchFamily="18" charset="0"/>
            </a:endParaRPr>
          </a:p>
          <a:p>
            <a:pPr lvl="0"/>
            <a:endParaRPr lang="sv-SE" sz="1800" dirty="0">
              <a:effectLst/>
              <a:latin typeface="Calibri" panose="020F0502020204030204" pitchFamily="34" charset="0"/>
              <a:ea typeface="Times New Roman" panose="02020603050405020304" pitchFamily="18" charset="0"/>
            </a:endParaRPr>
          </a:p>
          <a:p>
            <a:pPr marL="342900" lvl="0" indent="-342900">
              <a:buFont typeface="Calibri" panose="020F0502020204030204" pitchFamily="34" charset="0"/>
              <a:buChar char="-"/>
            </a:pPr>
            <a:r>
              <a:rPr lang="sv-SE" sz="1800" dirty="0">
                <a:effectLst/>
                <a:latin typeface="Calibri" panose="020F0502020204030204" pitchFamily="34" charset="0"/>
                <a:ea typeface="Times New Roman" panose="02020603050405020304" pitchFamily="18" charset="0"/>
              </a:rPr>
              <a:t>Hjälp eleverna med personnummer som krävs vid digital röstning. </a:t>
            </a:r>
            <a:br>
              <a:rPr lang="sv-SE" sz="1800" dirty="0">
                <a:effectLst/>
                <a:latin typeface="Calibri" panose="020F0502020204030204" pitchFamily="34" charset="0"/>
                <a:ea typeface="Times New Roman" panose="02020603050405020304" pitchFamily="18" charset="0"/>
              </a:rPr>
            </a:br>
            <a:r>
              <a:rPr lang="sv-SE" sz="1800" dirty="0">
                <a:effectLst/>
                <a:latin typeface="Calibri" panose="020F0502020204030204" pitchFamily="34" charset="0"/>
                <a:ea typeface="Times New Roman" panose="02020603050405020304" pitchFamily="18" charset="0"/>
              </a:rPr>
              <a:t>Tips! Ge eleverna i läxa att lära sig sitt personnummer eller ta hjälp från ex administrationen på skolan. Saknas personnummer eller om eleven har skyddad identitet så kan röstning ske manuellt. Kontakta samordnare</a:t>
            </a:r>
            <a:r>
              <a:rPr lang="sv-SE" dirty="0">
                <a:latin typeface="Calibri" panose="020F0502020204030204" pitchFamily="34" charset="0"/>
                <a:ea typeface="Times New Roman" panose="02020603050405020304" pitchFamily="18" charset="0"/>
              </a:rPr>
              <a:t>. </a:t>
            </a:r>
            <a:endParaRPr lang="sv-SE" sz="1800" dirty="0">
              <a:effectLst/>
              <a:latin typeface="Calibri" panose="020F0502020204030204" pitchFamily="34" charset="0"/>
              <a:ea typeface="Times New Roman" panose="02020603050405020304" pitchFamily="18"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Times New Roman" panose="02020603050405020304" pitchFamily="18" charset="0"/>
            </a:endParaRPr>
          </a:p>
          <a:p>
            <a:pPr marL="342900" lvl="0" indent="-342900">
              <a:buFont typeface="Calibri" panose="020F0502020204030204" pitchFamily="34" charset="0"/>
              <a:buChar char="-"/>
            </a:pPr>
            <a:r>
              <a:rPr lang="sv-SE" sz="1800" dirty="0">
                <a:effectLst/>
                <a:latin typeface="Calibri" panose="020F0502020204030204" pitchFamily="34" charset="0"/>
                <a:ea typeface="Times New Roman" panose="02020603050405020304" pitchFamily="18" charset="0"/>
              </a:rPr>
              <a:t>Informera elever och vårdnadshavare via digitala utskick (</a:t>
            </a:r>
            <a:r>
              <a:rPr lang="sv-SE" sz="1800" dirty="0" err="1">
                <a:effectLst/>
                <a:latin typeface="Calibri" panose="020F0502020204030204" pitchFamily="34" charset="0"/>
                <a:ea typeface="Times New Roman" panose="02020603050405020304" pitchFamily="18" charset="0"/>
              </a:rPr>
              <a:t>Vklass</a:t>
            </a:r>
            <a:r>
              <a:rPr lang="sv-SE" sz="1800" dirty="0">
                <a:effectLst/>
                <a:latin typeface="Calibri" panose="020F0502020204030204" pitchFamily="34" charset="0"/>
                <a:ea typeface="Times New Roman" panose="02020603050405020304" pitchFamily="18" charset="0"/>
              </a:rPr>
              <a:t>/ </a:t>
            </a:r>
            <a:r>
              <a:rPr lang="sv-SE" sz="1800" dirty="0" err="1">
                <a:effectLst/>
                <a:latin typeface="Calibri" panose="020F0502020204030204" pitchFamily="34" charset="0"/>
                <a:ea typeface="Times New Roman" panose="02020603050405020304" pitchFamily="18" charset="0"/>
              </a:rPr>
              <a:t>School</a:t>
            </a:r>
            <a:r>
              <a:rPr lang="sv-SE" sz="1800" dirty="0">
                <a:effectLst/>
                <a:latin typeface="Calibri" panose="020F0502020204030204" pitchFamily="34" charset="0"/>
                <a:ea typeface="Times New Roman" panose="02020603050405020304" pitchFamily="18" charset="0"/>
              </a:rPr>
              <a:t> soft/ hemsida/ sociala medier). </a:t>
            </a:r>
          </a:p>
          <a:p>
            <a:endParaRPr lang="sv-SE" sz="1800" b="1" dirty="0">
              <a:effectLst/>
              <a:latin typeface="Calibri" panose="020F0502020204030204" pitchFamily="34" charset="0"/>
              <a:ea typeface="Calibri" panose="020F0502020204030204" pitchFamily="34" charset="0"/>
            </a:endParaRPr>
          </a:p>
        </p:txBody>
      </p:sp>
      <p:sp>
        <p:nvSpPr>
          <p:cNvPr id="4" name="Rektangel: rundade hörn 3">
            <a:extLst>
              <a:ext uri="{FF2B5EF4-FFF2-40B4-BE49-F238E27FC236}">
                <a16:creationId xmlns:a16="http://schemas.microsoft.com/office/drawing/2014/main" id="{29288835-8159-3CFE-67A1-8C4C311F008F}"/>
              </a:ext>
            </a:extLst>
          </p:cNvPr>
          <p:cNvSpPr/>
          <p:nvPr/>
        </p:nvSpPr>
        <p:spPr>
          <a:xfrm>
            <a:off x="304800" y="462238"/>
            <a:ext cx="9601200" cy="688143"/>
          </a:xfrm>
          <a:prstGeom prst="roundRect">
            <a:avLst/>
          </a:prstGeom>
          <a:solidFill>
            <a:srgbClr val="BCD7DA"/>
          </a:solidFill>
          <a:ln/>
        </p:spPr>
        <p:style>
          <a:lnRef idx="3">
            <a:schemeClr val="lt1"/>
          </a:lnRef>
          <a:fillRef idx="1">
            <a:schemeClr val="accent1"/>
          </a:fillRef>
          <a:effectRef idx="1">
            <a:schemeClr val="accent1"/>
          </a:effectRef>
          <a:fontRef idx="minor">
            <a:schemeClr val="lt1"/>
          </a:fontRef>
        </p:style>
        <p:txBody>
          <a:bodyPr rtlCol="0" anchor="ctr"/>
          <a:lstStyle/>
          <a:p>
            <a:r>
              <a:rPr lang="sv-SE" sz="2000" b="1" dirty="0">
                <a:solidFill>
                  <a:schemeClr val="tx1">
                    <a:lumMod val="65000"/>
                    <a:lumOff val="35000"/>
                  </a:schemeClr>
                </a:solidFill>
                <a:effectLst/>
                <a:latin typeface="+mj-lt"/>
                <a:ea typeface="Calibri" panose="020F0502020204030204" pitchFamily="34" charset="0"/>
              </a:rPr>
              <a:t>Tips och råd </a:t>
            </a:r>
            <a:r>
              <a:rPr lang="sv-SE" sz="2000" b="1" dirty="0">
                <a:solidFill>
                  <a:schemeClr val="tx1">
                    <a:lumMod val="65000"/>
                    <a:lumOff val="35000"/>
                  </a:schemeClr>
                </a:solidFill>
                <a:latin typeface="+mj-lt"/>
                <a:ea typeface="Calibri" panose="020F0502020204030204" pitchFamily="34" charset="0"/>
              </a:rPr>
              <a:t>från pedagoger, ledamöter och kontaktpersoner</a:t>
            </a:r>
          </a:p>
        </p:txBody>
      </p:sp>
      <p:sp>
        <p:nvSpPr>
          <p:cNvPr id="5" name="Rektangel: rundade hörn 4">
            <a:extLst>
              <a:ext uri="{FF2B5EF4-FFF2-40B4-BE49-F238E27FC236}">
                <a16:creationId xmlns:a16="http://schemas.microsoft.com/office/drawing/2014/main" id="{5318242E-6CD2-C619-3BD7-5C86F0E01B01}"/>
              </a:ext>
            </a:extLst>
          </p:cNvPr>
          <p:cNvSpPr/>
          <p:nvPr/>
        </p:nvSpPr>
        <p:spPr>
          <a:xfrm>
            <a:off x="685800" y="3188577"/>
            <a:ext cx="10388600" cy="1465014"/>
          </a:xfrm>
          <a:prstGeom prst="roundRect">
            <a:avLst/>
          </a:prstGeom>
          <a:solidFill>
            <a:srgbClr val="C0E1CE"/>
          </a:solidFill>
          <a:ln/>
        </p:spPr>
        <p:style>
          <a:lnRef idx="3">
            <a:schemeClr val="lt1"/>
          </a:lnRef>
          <a:fillRef idx="1">
            <a:schemeClr val="accent1"/>
          </a:fillRef>
          <a:effectRef idx="1">
            <a:schemeClr val="accent1"/>
          </a:effectRef>
          <a:fontRef idx="minor">
            <a:schemeClr val="lt1"/>
          </a:fontRef>
        </p:style>
        <p:txBody>
          <a:bodyPr rtlCol="0" anchor="ctr"/>
          <a:lstStyle/>
          <a:p>
            <a:r>
              <a:rPr lang="sv-SE" sz="1800" i="1" dirty="0">
                <a:solidFill>
                  <a:schemeClr val="tx1">
                    <a:lumMod val="85000"/>
                    <a:lumOff val="15000"/>
                  </a:schemeClr>
                </a:solidFill>
                <a:effectLst/>
                <a:latin typeface="Calibri" panose="020F0502020204030204" pitchFamily="34" charset="0"/>
                <a:ea typeface="Calibri" panose="020F0502020204030204" pitchFamily="34" charset="0"/>
              </a:rPr>
              <a:t>”Låt arbetet med valet bli en del av det arbete som annars görs på skolan. Min lärare gjorde en uppgift i svenska där vi elever fick fundera på vad vi ville förändra och därefter formulera, skriva en slogan och redovisa/ presentera och därefter kunde alla som ville kandidera gör det. Jag gjorde det och innan hade jag inte tänkt engagera mig men det är jag jätteglad att jag gjorde” / Ledamot åk 8</a:t>
            </a:r>
            <a:endParaRPr lang="sv-SE" sz="1800" dirty="0">
              <a:solidFill>
                <a:schemeClr val="tx1">
                  <a:lumMod val="85000"/>
                  <a:lumOff val="1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2641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DB0D69-ED21-4F8A-BFD0-7CCEBD4C4073}"/>
              </a:ext>
            </a:extLst>
          </p:cNvPr>
          <p:cNvSpPr>
            <a:spLocks noGrp="1"/>
          </p:cNvSpPr>
          <p:nvPr>
            <p:ph type="title"/>
          </p:nvPr>
        </p:nvSpPr>
        <p:spPr>
          <a:xfrm>
            <a:off x="499428" y="602933"/>
            <a:ext cx="9170279" cy="736959"/>
          </a:xfrm>
        </p:spPr>
        <p:txBody>
          <a:bodyPr>
            <a:normAutofit fontScale="90000"/>
          </a:bodyPr>
          <a:lstStyle/>
          <a:p>
            <a:r>
              <a:rPr lang="sv-SE" dirty="0">
                <a:solidFill>
                  <a:srgbClr val="008391"/>
                </a:solidFill>
              </a:rPr>
              <a:t>Exempel på frågor och aktiviteter som ungdomsfullmäktige arbetat med </a:t>
            </a:r>
          </a:p>
        </p:txBody>
      </p:sp>
      <p:sp>
        <p:nvSpPr>
          <p:cNvPr id="4" name="Platshållare för innehåll 3">
            <a:extLst>
              <a:ext uri="{FF2B5EF4-FFF2-40B4-BE49-F238E27FC236}">
                <a16:creationId xmlns:a16="http://schemas.microsoft.com/office/drawing/2014/main" id="{C5DF0B7F-459D-465C-BF55-4D6EA7F08B26}"/>
              </a:ext>
            </a:extLst>
          </p:cNvPr>
          <p:cNvSpPr>
            <a:spLocks noGrp="1"/>
          </p:cNvSpPr>
          <p:nvPr>
            <p:ph sz="half" idx="10"/>
          </p:nvPr>
        </p:nvSpPr>
        <p:spPr>
          <a:xfrm>
            <a:off x="417075" y="1736728"/>
            <a:ext cx="6608565" cy="4194629"/>
          </a:xfrm>
        </p:spPr>
        <p:txBody>
          <a:bodyPr>
            <a:normAutofit lnSpcReduction="10000"/>
          </a:bodyPr>
          <a:lstStyle/>
          <a:p>
            <a:pPr>
              <a:lnSpc>
                <a:spcPct val="100000"/>
              </a:lnSpc>
            </a:pPr>
            <a:r>
              <a:rPr lang="sv-SE" sz="1600" dirty="0"/>
              <a:t>Sommarlovskort för att alla unga ska kunna resa med kollektivtrafiken</a:t>
            </a:r>
          </a:p>
          <a:p>
            <a:pPr marL="0" indent="0">
              <a:lnSpc>
                <a:spcPct val="100000"/>
              </a:lnSpc>
              <a:buNone/>
            </a:pPr>
            <a:endParaRPr lang="sv-SE" sz="1600" dirty="0"/>
          </a:p>
          <a:p>
            <a:pPr>
              <a:lnSpc>
                <a:spcPct val="100000"/>
              </a:lnSpc>
            </a:pPr>
            <a:r>
              <a:rPr lang="sv-SE" sz="1600" dirty="0"/>
              <a:t>Att busskorten gäller fram till 22.00 så att skolungdomar kan ta sig till aktiviteter och träffa kompisar som bor långt bort.</a:t>
            </a:r>
          </a:p>
          <a:p>
            <a:pPr marL="0" indent="0">
              <a:lnSpc>
                <a:spcPct val="100000"/>
              </a:lnSpc>
              <a:buNone/>
            </a:pPr>
            <a:endParaRPr lang="sv-SE" sz="1600" dirty="0"/>
          </a:p>
          <a:p>
            <a:pPr>
              <a:lnSpc>
                <a:spcPct val="100000"/>
              </a:lnSpc>
            </a:pPr>
            <a:r>
              <a:rPr lang="sv-SE" sz="1600" dirty="0"/>
              <a:t>Dialogmöten med politiker och tjänstepersoner. </a:t>
            </a:r>
          </a:p>
          <a:p>
            <a:pPr>
              <a:lnSpc>
                <a:spcPct val="100000"/>
              </a:lnSpc>
            </a:pPr>
            <a:endParaRPr lang="sv-SE" sz="1600" dirty="0"/>
          </a:p>
          <a:p>
            <a:pPr>
              <a:lnSpc>
                <a:spcPct val="100000"/>
              </a:lnSpc>
            </a:pPr>
            <a:r>
              <a:rPr lang="sv-SE" sz="1600" dirty="0"/>
              <a:t>Tagit fram förslag på reglemente för elevråd</a:t>
            </a:r>
          </a:p>
          <a:p>
            <a:pPr marL="0" indent="0">
              <a:lnSpc>
                <a:spcPct val="100000"/>
              </a:lnSpc>
              <a:buNone/>
            </a:pPr>
            <a:endParaRPr lang="sv-SE" sz="1600" dirty="0"/>
          </a:p>
          <a:p>
            <a:pPr>
              <a:lnSpc>
                <a:spcPct val="100000"/>
              </a:lnSpc>
            </a:pPr>
            <a:r>
              <a:rPr lang="sv-SE" sz="1600" dirty="0"/>
              <a:t>Duschdraperier i omklädningsrum</a:t>
            </a:r>
          </a:p>
          <a:p>
            <a:pPr marL="0" indent="0">
              <a:lnSpc>
                <a:spcPct val="100000"/>
              </a:lnSpc>
              <a:buNone/>
            </a:pPr>
            <a:endParaRPr lang="sv-SE" sz="1600" dirty="0"/>
          </a:p>
          <a:p>
            <a:pPr>
              <a:lnSpc>
                <a:spcPct val="100000"/>
              </a:lnSpc>
            </a:pPr>
            <a:r>
              <a:rPr lang="sv-SE" sz="1600" dirty="0"/>
              <a:t>Ordnat konferenser med olika teman såsom rasism och psykisk ohälsa.</a:t>
            </a:r>
          </a:p>
          <a:p>
            <a:endParaRPr lang="sv-SE" dirty="0"/>
          </a:p>
          <a:p>
            <a:endParaRPr lang="sv-SE" dirty="0"/>
          </a:p>
        </p:txBody>
      </p:sp>
      <p:pic>
        <p:nvPicPr>
          <p:cNvPr id="8" name="Platshållare för bild 7" descr="En bild som visar person, föremål utomhus&#10;&#10;Automatiskt genererad beskrivning">
            <a:extLst>
              <a:ext uri="{FF2B5EF4-FFF2-40B4-BE49-F238E27FC236}">
                <a16:creationId xmlns:a16="http://schemas.microsoft.com/office/drawing/2014/main" id="{AB4C5F64-85C7-4CDD-A4A3-14456320C26B}"/>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t="-431"/>
          <a:stretch/>
        </p:blipFill>
        <p:spPr>
          <a:xfrm>
            <a:off x="7598925" y="1738313"/>
            <a:ext cx="4176000" cy="4175125"/>
          </a:xfrm>
        </p:spPr>
      </p:pic>
    </p:spTree>
    <p:extLst>
      <p:ext uri="{BB962C8B-B14F-4D97-AF65-F5344CB8AC3E}">
        <p14:creationId xmlns:p14="http://schemas.microsoft.com/office/powerpoint/2010/main" val="4188584431"/>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Grundskoleförvaltningen 2020 format16-9.potm" id="{5619E062-9ACA-44E8-9C39-064D8F248533}" vid="{477E2BE6-47BD-429C-BAC3-D86E4C1E598B}"/>
    </a:ext>
  </a:extLst>
</a:theme>
</file>

<file path=ppt/theme/theme10.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Grundskoleförvaltningen 2020 format16-9.potm" id="{5619E062-9ACA-44E8-9C39-064D8F248533}" vid="{F57B47AC-11B1-405C-B8E0-3EFA7023D237}"/>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Grundskoleförvaltningen 2020 format16-9.potm" id="{5619E062-9ACA-44E8-9C39-064D8F248533}" vid="{D372BB5F-8E50-436A-9DDA-F50FAC96B3A3}"/>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Grundskoleförvaltningen 2020 format16-9.potm" id="{5619E062-9ACA-44E8-9C39-064D8F248533}" vid="{BE735821-43D6-4AE1-A687-FDBA81A38A46}"/>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Grundskoleförvaltningen 2020 format16-9.potm" id="{5619E062-9ACA-44E8-9C39-064D8F248533}" vid="{CC452CB2-E5E7-4527-80A8-7C58D371505F}"/>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Grundskoleförvaltningen 2020 format16-9.potm" id="{5619E062-9ACA-44E8-9C39-064D8F248533}" vid="{B9968CC5-660F-449F-A315-03AEA65BA48F}"/>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Grundskoleförvaltningen 2020 format16-9.potm" id="{5619E062-9ACA-44E8-9C39-064D8F248533}" vid="{CFC7F153-3CFD-4B77-AD13-69751FB5BBC3}"/>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Grundskoleförvaltningen 2020 format16-9.potm" id="{5619E062-9ACA-44E8-9C39-064D8F248533}" vid="{10C898DA-378B-4663-9B81-D397D3D49125}"/>
    </a:ext>
  </a:extLst>
</a:theme>
</file>

<file path=ppt/theme/theme9.xml><?xml version="1.0" encoding="utf-8"?>
<a:theme xmlns:a="http://schemas.openxmlformats.org/drawingml/2006/main" name="1_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alla_dekorbilder_sv.potx" id="{40FEC482-B29A-4E2F-802A-32F07D716C35}" vid="{77DCBC96-6C80-49E8-ADCF-1A488E4069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477FE3694137A488888E0A0EA879CE1" ma:contentTypeVersion="5" ma:contentTypeDescription="Skapa ett nytt dokument." ma:contentTypeScope="" ma:versionID="d81c80cc128e8c02ebf5b29a55f9aa31">
  <xsd:schema xmlns:xsd="http://www.w3.org/2001/XMLSchema" xmlns:xs="http://www.w3.org/2001/XMLSchema" xmlns:p="http://schemas.microsoft.com/office/2006/metadata/properties" xmlns:ns3="bb8dd0f9-f8fe-4002-bf0a-40ed342129a2" xmlns:ns4="45b6dc86-02e8-4d40-ba65-8dffbea59246" targetNamespace="http://schemas.microsoft.com/office/2006/metadata/properties" ma:root="true" ma:fieldsID="82d76568ed8a1b84517cc1ed0a01e7c5" ns3:_="" ns4:_="">
    <xsd:import namespace="bb8dd0f9-f8fe-4002-bf0a-40ed342129a2"/>
    <xsd:import namespace="45b6dc86-02e8-4d40-ba65-8dffbea592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dd0f9-f8fe-4002-bf0a-40ed34212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b6dc86-02e8-4d40-ba65-8dffbea59246"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E0BB9-2D25-4C07-8FB3-D6C4C72DC829}">
  <ds:schemaRefs>
    <ds:schemaRef ds:uri="http://schemas.microsoft.com/sharepoint/v3/contenttype/forms"/>
  </ds:schemaRefs>
</ds:datastoreItem>
</file>

<file path=customXml/itemProps2.xml><?xml version="1.0" encoding="utf-8"?>
<ds:datastoreItem xmlns:ds="http://schemas.openxmlformats.org/officeDocument/2006/customXml" ds:itemID="{8B65821D-0F14-4350-8F3E-A82A0DD1898F}">
  <ds:schemaRefs>
    <ds:schemaRef ds:uri="http://purl.org/dc/terms/"/>
    <ds:schemaRef ds:uri="http://purl.org/dc/elements/1.1/"/>
    <ds:schemaRef ds:uri="bb8dd0f9-f8fe-4002-bf0a-40ed342129a2"/>
    <ds:schemaRef ds:uri="http://purl.org/dc/dcmitype/"/>
    <ds:schemaRef ds:uri="http://schemas.microsoft.com/office/infopath/2007/PartnerControls"/>
    <ds:schemaRef ds:uri="http://schemas.microsoft.com/office/2006/documentManagement/types"/>
    <ds:schemaRef ds:uri="http://schemas.microsoft.com/office/2006/metadata/properties"/>
    <ds:schemaRef ds:uri="45b6dc86-02e8-4d40-ba65-8dffbea59246"/>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CCB58C-57E0-4FCB-AAB0-C56BBB051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8dd0f9-f8fe-4002-bf0a-40ed342129a2"/>
    <ds:schemaRef ds:uri="45b6dc86-02e8-4d40-ba65-8dffbea592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2066</Words>
  <Application>Microsoft Office PowerPoint</Application>
  <PresentationFormat>Bredbild</PresentationFormat>
  <Paragraphs>207</Paragraphs>
  <Slides>11</Slides>
  <Notes>11</Notes>
  <HiddenSlides>0</HiddenSlides>
  <MMClips>1</MMClips>
  <ScaleCrop>false</ScaleCrop>
  <HeadingPairs>
    <vt:vector size="6" baseType="variant">
      <vt:variant>
        <vt:lpstr>Använt teckensnitt</vt:lpstr>
      </vt:variant>
      <vt:variant>
        <vt:i4>7</vt:i4>
      </vt:variant>
      <vt:variant>
        <vt:lpstr>Tema</vt:lpstr>
      </vt:variant>
      <vt:variant>
        <vt:i4>9</vt:i4>
      </vt:variant>
      <vt:variant>
        <vt:lpstr>Bildrubriker</vt:lpstr>
      </vt:variant>
      <vt:variant>
        <vt:i4>11</vt:i4>
      </vt:variant>
    </vt:vector>
  </HeadingPairs>
  <TitlesOfParts>
    <vt:vector size="27" baseType="lpstr">
      <vt:lpstr>Arial</vt:lpstr>
      <vt:lpstr>Arial Black</vt:lpstr>
      <vt:lpstr>Calibri</vt:lpstr>
      <vt:lpstr>Open Sans</vt:lpstr>
      <vt:lpstr>Symbol</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1_Göteborgs Stad – Grön dekor</vt:lpstr>
      <vt:lpstr>PowerPoint-presentation</vt:lpstr>
      <vt:lpstr>Vad är ungdomsfullmäktige?</vt:lpstr>
      <vt:lpstr>Vad gör ungdomsfullmäktige?</vt:lpstr>
      <vt:lpstr>PowerPoint-presentation</vt:lpstr>
      <vt:lpstr>www.goteborg.se/ungdomsfullmaktige</vt:lpstr>
      <vt:lpstr>   </vt:lpstr>
      <vt:lpstr>Inspiration och nytt för i år </vt:lpstr>
      <vt:lpstr>PowerPoint-presentation</vt:lpstr>
      <vt:lpstr>Exempel på frågor och aktiviteter som ungdomsfullmäktige arbetat med </vt:lpstr>
      <vt:lpstr>Så här kan ungdomsfullmäktiges arbete se ut  maj 2023</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(Grundskolaförvaltningen)</dc:title>
  <dc:creator/>
  <cp:lastModifiedBy/>
  <cp:revision>1</cp:revision>
  <dcterms:created xsi:type="dcterms:W3CDTF">2020-02-27T10:02:57Z</dcterms:created>
  <dcterms:modified xsi:type="dcterms:W3CDTF">2023-09-28T10:02:42Z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0x0101007477FE3694137A488888E0A0EA879CE1</vt:lpwstr>
  </property>
</Properties>
</file>