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  <p:sldMasterId id="2147484495" r:id="rId7"/>
    <p:sldMasterId id="2147484512" r:id="rId8"/>
  </p:sldMasterIdLst>
  <p:notesMasterIdLst>
    <p:notesMasterId r:id="rId15"/>
  </p:notesMasterIdLst>
  <p:handoutMasterIdLst>
    <p:handoutMasterId r:id="rId16"/>
  </p:handoutMasterIdLst>
  <p:sldIdLst>
    <p:sldId id="263" r:id="rId9"/>
    <p:sldId id="279" r:id="rId10"/>
    <p:sldId id="270" r:id="rId11"/>
    <p:sldId id="265" r:id="rId12"/>
    <p:sldId id="27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6FA"/>
    <a:srgbClr val="FAEAE6"/>
    <a:srgbClr val="FBE9F1"/>
    <a:srgbClr val="F9DFEA"/>
    <a:srgbClr val="DBE4F9"/>
    <a:srgbClr val="DBFBE3"/>
    <a:srgbClr val="DBF8F9"/>
    <a:srgbClr val="D5FFF5"/>
    <a:srgbClr val="E9F8FB"/>
    <a:srgbClr val="DC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7E3DD3-0155-419B-B33A-88CA50D51FA5}" v="1" dt="2022-05-17T08:58:25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84552" autoAdjust="0"/>
  </p:normalViewPr>
  <p:slideViewPr>
    <p:cSldViewPr snapToGrid="0">
      <p:cViewPr varScale="1">
        <p:scale>
          <a:sx n="56" d="100"/>
          <a:sy n="56" d="100"/>
        </p:scale>
        <p:origin x="109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2022-05-17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2022-05-17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930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9344C-BFB8-4BE4-8A03-33DE15C5FC8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222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9344C-BFB8-4BE4-8A03-33DE15C5FC8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103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9344C-BFB8-4BE4-8A03-33DE15C5FC8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287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9344C-BFB8-4BE4-8A03-33DE15C5FC8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3086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BBFA50B-E819-411C-B95B-B3FD3A3FC2B7}" type="datetime1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73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81ADCA10-B0AD-4D27-A94A-34783BF31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411180-4029-4662-884A-E907EB38A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E3A86DA-63EA-42FB-BA12-0127651B4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6C8521-B3FC-4DF8-ABFD-317FF0C0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428A-EDB3-4B1E-AE34-374221AC82B1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B8E0AE-210F-48CB-B8DD-48084235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FBCF51-90E3-4173-AFA1-A68DBACE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EC10-EAEF-425D-964F-2CE9FED3FE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61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2C9C189C-4F50-4B1D-9EA5-30AB73E59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01D92FDB-2EC0-4D2B-9027-B2C6802A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48B20EB8-4FF0-4D86-B782-FE843B45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9E1B7B2-3451-4D29-B53E-14A274303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4F390AC-3BA8-4C70-9E3A-28CC7DA51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  <p:sldLayoutId id="2147484529" r:id="rId17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/>
              <a:t>Förstudie: Framtida skärgårdsterminal för persontrafik inom detaljplan för Fiskebäcks hamn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5E2F4A00-89F3-4DE3-B602-95CF705E1661}"/>
              </a:ext>
            </a:extLst>
          </p:cNvPr>
          <p:cNvSpPr txBox="1">
            <a:spLocks/>
          </p:cNvSpPr>
          <p:nvPr/>
        </p:nvSpPr>
        <p:spPr>
          <a:xfrm>
            <a:off x="1731696" y="3533503"/>
            <a:ext cx="8728608" cy="1349829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0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/>
              <a:t>Ö-dialog 2022-05-12</a:t>
            </a:r>
          </a:p>
          <a:p>
            <a:r>
              <a:rPr lang="sv-SE" sz="1400" b="0" dirty="0">
                <a:latin typeface="+mn-lt"/>
              </a:rPr>
              <a:t>Alexander Danilovic, Anton Leijonberg</a:t>
            </a:r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232EEABA-0D5C-4DF2-8A6A-1F297E3D8A4A}"/>
              </a:ext>
            </a:extLst>
          </p:cNvPr>
          <p:cNvSpPr/>
          <p:nvPr/>
        </p:nvSpPr>
        <p:spPr>
          <a:xfrm>
            <a:off x="117732" y="1167950"/>
            <a:ext cx="11956534" cy="45858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A93CF67-DCAD-4BE2-90DD-A8EBF7CBA9BF}"/>
              </a:ext>
            </a:extLst>
          </p:cNvPr>
          <p:cNvSpPr txBox="1"/>
          <p:nvPr/>
        </p:nvSpPr>
        <p:spPr>
          <a:xfrm>
            <a:off x="196641" y="1196512"/>
            <a:ext cx="570632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ea typeface="Times New Roman" panose="02020603050405020304" pitchFamily="18" charset="0"/>
              </a:rPr>
              <a:t>2016</a:t>
            </a:r>
          </a:p>
          <a:p>
            <a:r>
              <a:rPr lang="sv-SE" sz="1600" dirty="0">
                <a:ea typeface="Times New Roman" panose="02020603050405020304" pitchFamily="18" charset="0"/>
              </a:rPr>
              <a:t>Kommunfullmäktige ger stadsledningskontoret i uppdrag att utreda hur parkeringssituationen i Saltholmen/Långedrag kan utvecklas.</a:t>
            </a:r>
          </a:p>
          <a:p>
            <a:endParaRPr lang="sv-SE" b="1" dirty="0">
              <a:ea typeface="Times New Roman" panose="02020603050405020304" pitchFamily="18" charset="0"/>
            </a:endParaRPr>
          </a:p>
          <a:p>
            <a:r>
              <a:rPr lang="sv-SE" b="1" dirty="0">
                <a:ea typeface="Times New Roman" panose="02020603050405020304" pitchFamily="18" charset="0"/>
              </a:rPr>
              <a:t>2018 </a:t>
            </a:r>
          </a:p>
          <a:p>
            <a:r>
              <a:rPr lang="sv-SE" sz="1600" dirty="0">
                <a:ea typeface="Times New Roman" panose="02020603050405020304" pitchFamily="18" charset="0"/>
              </a:rPr>
              <a:t>Fastighetsnämnden får i uppdrag att ta fram förslag till samfinansieringslösning gällande farledsfördjupning och utbyggnad av kajer i Fiskebäcks hamn samt påbörja detaljplan för området.</a:t>
            </a:r>
          </a:p>
          <a:p>
            <a:endParaRPr lang="sv-SE" dirty="0">
              <a:ea typeface="Times New Roman" panose="02020603050405020304" pitchFamily="18" charset="0"/>
            </a:endParaRPr>
          </a:p>
          <a:p>
            <a:r>
              <a:rPr lang="sv-SE" b="1" dirty="0">
                <a:ea typeface="Times New Roman" panose="02020603050405020304" pitchFamily="18" charset="0"/>
              </a:rPr>
              <a:t>2019</a:t>
            </a:r>
          </a:p>
          <a:p>
            <a:r>
              <a:rPr lang="sv-SE" sz="1600" dirty="0">
                <a:ea typeface="Times New Roman" panose="02020603050405020304" pitchFamily="18" charset="0"/>
              </a:rPr>
              <a:t>Byggnadsnämnden får i uppdrag att utreda möjligheterna för kompletterande angöringspunkter för skärgårdstrafik som avlastar Saltholmen</a:t>
            </a:r>
          </a:p>
          <a:p>
            <a:endParaRPr lang="sv-SE" dirty="0">
              <a:ea typeface="Times New Roman" panose="02020603050405020304" pitchFamily="18" charset="0"/>
            </a:endParaRPr>
          </a:p>
          <a:p>
            <a:endParaRPr lang="sv-SE" dirty="0">
              <a:ea typeface="Times New Roman" panose="02020603050405020304" pitchFamily="18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08C26A0-5248-4171-8AF1-E60070143D35}"/>
              </a:ext>
            </a:extLst>
          </p:cNvPr>
          <p:cNvSpPr txBox="1"/>
          <p:nvPr/>
        </p:nvSpPr>
        <p:spPr>
          <a:xfrm>
            <a:off x="5902961" y="1274564"/>
            <a:ext cx="609407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ea typeface="Times New Roman" panose="02020603050405020304" pitchFamily="18" charset="0"/>
              </a:rPr>
              <a:t>2020</a:t>
            </a:r>
          </a:p>
          <a:p>
            <a:r>
              <a:rPr lang="sv-SE" sz="1600" dirty="0">
                <a:ea typeface="Times New Roman" panose="02020603050405020304" pitchFamily="18" charset="0"/>
              </a:rPr>
              <a:t>PM tas fram med fokus på </a:t>
            </a:r>
            <a:r>
              <a:rPr lang="sv-SE" sz="1600" dirty="0">
                <a:effectLst/>
                <a:ea typeface="Times New Roman" panose="02020603050405020304" pitchFamily="18" charset="0"/>
              </a:rPr>
              <a:t>kompletterande angöring av skärgårdstrafiken – Fiskebäck är en av 15 platser som utreds i PM:et. Fiskebäck bedöms vara lämplig för avlastning av Saltholmen på sikt. </a:t>
            </a:r>
          </a:p>
          <a:p>
            <a:endParaRPr lang="sv-SE" b="1" dirty="0">
              <a:ea typeface="Times New Roman" panose="02020603050405020304" pitchFamily="18" charset="0"/>
            </a:endParaRPr>
          </a:p>
          <a:p>
            <a:r>
              <a:rPr lang="sv-SE" b="1" dirty="0">
                <a:ea typeface="Times New Roman" panose="02020603050405020304" pitchFamily="18" charset="0"/>
              </a:rPr>
              <a:t>2021</a:t>
            </a:r>
          </a:p>
          <a:p>
            <a:r>
              <a:rPr lang="sv-SE" sz="1600" dirty="0">
                <a:ea typeface="Times New Roman" panose="02020603050405020304" pitchFamily="18" charset="0"/>
              </a:rPr>
              <a:t>Planansökan inkommer gällande utveckling av Fiskebäcks hamn för fiskeri- och kustbevakningsändamål. Förslaget får positivt planbesked från byggnadsnämnden</a:t>
            </a:r>
          </a:p>
          <a:p>
            <a:endParaRPr lang="sv-SE" sz="1800" dirty="0">
              <a:effectLst/>
              <a:ea typeface="Times New Roman" panose="02020603050405020304" pitchFamily="18" charset="0"/>
            </a:endParaRPr>
          </a:p>
          <a:p>
            <a:r>
              <a:rPr lang="sv-SE" b="1" dirty="0">
                <a:ea typeface="Times New Roman" panose="02020603050405020304" pitchFamily="18" charset="0"/>
              </a:rPr>
              <a:t>2021</a:t>
            </a:r>
          </a:p>
          <a:p>
            <a:r>
              <a:rPr lang="sv-SE" sz="1600" dirty="0">
                <a:effectLst/>
                <a:ea typeface="Times New Roman" panose="02020603050405020304" pitchFamily="18" charset="0"/>
              </a:rPr>
              <a:t>Förstudie tas fram med syfte att utreda huruvida utbyggnad av Fiskebäcks hamn för fiskeri- och kustbevakningsändamål kan kombineras med framtida skärgårdstrafik för persontransporter i syfte att avlasta Saltholmen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D02F6A38-4B22-4FA8-9B0A-02DE2E0310B2}"/>
              </a:ext>
            </a:extLst>
          </p:cNvPr>
          <p:cNvCxnSpPr>
            <a:cxnSpLocks/>
          </p:cNvCxnSpPr>
          <p:nvPr/>
        </p:nvCxnSpPr>
        <p:spPr>
          <a:xfrm>
            <a:off x="5859557" y="1045682"/>
            <a:ext cx="0" cy="4767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31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8A93CF67-DCAD-4BE2-90DD-A8EBF7CBA9BF}"/>
              </a:ext>
            </a:extLst>
          </p:cNvPr>
          <p:cNvSpPr txBox="1"/>
          <p:nvPr/>
        </p:nvSpPr>
        <p:spPr>
          <a:xfrm>
            <a:off x="257601" y="705177"/>
            <a:ext cx="441047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ea typeface="Times New Roman" panose="02020603050405020304" pitchFamily="18" charset="0"/>
              </a:rPr>
              <a:t>Bakgrund</a:t>
            </a:r>
            <a:r>
              <a:rPr lang="sv-SE" b="1" dirty="0">
                <a:ea typeface="Times New Roman" panose="02020603050405020304" pitchFamily="18" charset="0"/>
              </a:rPr>
              <a:t> </a:t>
            </a:r>
          </a:p>
          <a:p>
            <a:r>
              <a:rPr lang="sv-SE" dirty="0">
                <a:ea typeface="Times New Roman" panose="02020603050405020304" pitchFamily="18" charset="0"/>
              </a:rPr>
              <a:t>Stadsbyggnadskontoret har inget egentligt uppdrag i att titta på behovet, men vill belysa att dörren för en persontrafikterminal i Fiskebäck riskerar att stängas.</a:t>
            </a:r>
          </a:p>
          <a:p>
            <a:endParaRPr lang="sv-SE" dirty="0">
              <a:ea typeface="Times New Roman" panose="02020603050405020304" pitchFamily="18" charset="0"/>
            </a:endParaRPr>
          </a:p>
          <a:p>
            <a:r>
              <a:rPr lang="sv-SE" dirty="0">
                <a:ea typeface="Times New Roman" panose="02020603050405020304" pitchFamily="18" charset="0"/>
              </a:rPr>
              <a:t>Reservat utpekat i ÖP. Vi inser att det inte finns ett behov i närtid, men går vi enligt förslaget riskerar vi att inte få till en framtida terminal, vilket vi vill ha ett tydligt ställningstagande kring.</a:t>
            </a:r>
          </a:p>
          <a:p>
            <a:endParaRPr lang="sv-SE" dirty="0">
              <a:ea typeface="Times New Roman" panose="02020603050405020304" pitchFamily="18" charset="0"/>
            </a:endParaRPr>
          </a:p>
          <a:p>
            <a:r>
              <a:rPr lang="sv-SE" dirty="0">
                <a:ea typeface="Times New Roman" panose="02020603050405020304" pitchFamily="18" charset="0"/>
              </a:rPr>
              <a:t>Skärgårdstrafik från Fiskebäck är inte aktuellt idag, men hänsyn krävs för att marken ska kunna säkras för en möjlig framtida kombination av fiskeriverksamhet och skärgårdstrafik i området.</a:t>
            </a:r>
          </a:p>
          <a:p>
            <a:endParaRPr lang="sv-SE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Bildobjekt 5" descr="En bild som visar karta&#10;&#10;Automatiskt genererad beskrivning">
            <a:extLst>
              <a:ext uri="{FF2B5EF4-FFF2-40B4-BE49-F238E27FC236}">
                <a16:creationId xmlns:a16="http://schemas.microsoft.com/office/drawing/2014/main" id="{D75BA3D4-6A92-436C-8E6E-6F5A7BED9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63" y="1006683"/>
            <a:ext cx="7348537" cy="436578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A55BAB3-3E1F-4ABC-ADC9-48277BC04529}"/>
              </a:ext>
            </a:extLst>
          </p:cNvPr>
          <p:cNvSpPr txBox="1"/>
          <p:nvPr/>
        </p:nvSpPr>
        <p:spPr>
          <a:xfrm>
            <a:off x="4843463" y="5449034"/>
            <a:ext cx="7523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i="1" dirty="0">
                <a:ea typeface="Times New Roman" panose="02020603050405020304" pitchFamily="18" charset="0"/>
              </a:rPr>
              <a:t>Föreslagna ytor för fiskeriverksamhetens förslag till kajutformning vid Dansholmen och kustbevakningens förslag till kajutformning vid Saltskär. Vattendomsansökan redovisas i blå linjer.</a:t>
            </a:r>
            <a:endParaRPr lang="sv-SE" sz="1200" i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8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4DC117B6-14A7-42B9-9EA2-2A79A06616ED}"/>
              </a:ext>
            </a:extLst>
          </p:cNvPr>
          <p:cNvSpPr txBox="1"/>
          <p:nvPr/>
        </p:nvSpPr>
        <p:spPr>
          <a:xfrm>
            <a:off x="371475" y="55750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effectLst/>
                <a:ea typeface="Times New Roman" panose="02020603050405020304" pitchFamily="18" charset="0"/>
              </a:rPr>
              <a:t>Remissvar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EF3FC-AE2C-4C9A-8488-5CF3F29DCE01}"/>
              </a:ext>
            </a:extLst>
          </p:cNvPr>
          <p:cNvSpPr txBox="1"/>
          <p:nvPr/>
        </p:nvSpPr>
        <p:spPr>
          <a:xfrm>
            <a:off x="371475" y="1019165"/>
            <a:ext cx="880082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>
                <a:ea typeface="Times New Roman" panose="02020603050405020304" pitchFamily="18" charset="0"/>
              </a:rPr>
              <a:t>Trafiknämnden</a:t>
            </a:r>
            <a:endParaRPr lang="sv-SE" sz="2000" b="1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effectLst/>
                <a:ea typeface="Times New Roman" panose="02020603050405020304" pitchFamily="18" charset="0"/>
              </a:rPr>
              <a:t>Bedömer att eventuell framtida persontrafikterminal kan påverka näringsverksamhetens utveckling negativt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>
              <a:effectLst/>
              <a:ea typeface="Times New Roman" panose="02020603050405020304" pitchFamily="18" charset="0"/>
            </a:endParaRPr>
          </a:p>
          <a:p>
            <a:r>
              <a:rPr lang="sv-SE" sz="2000" b="1" dirty="0">
                <a:effectLst/>
                <a:ea typeface="Times New Roman" panose="02020603050405020304" pitchFamily="18" charset="0"/>
              </a:rPr>
              <a:t>Fastighetsnämnden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ea typeface="Times New Roman" panose="02020603050405020304" pitchFamily="18" charset="0"/>
              </a:rPr>
              <a:t>Anser inte att det är möjligt att kombinera en utvecklad fiskhamn med persontrafik</a:t>
            </a:r>
          </a:p>
          <a:p>
            <a:endParaRPr lang="sv-SE" sz="2000" dirty="0">
              <a:ea typeface="Times New Roman" panose="02020603050405020304" pitchFamily="18" charset="0"/>
            </a:endParaRPr>
          </a:p>
          <a:p>
            <a:r>
              <a:rPr lang="sv-SE" sz="2000" b="1" dirty="0">
                <a:ea typeface="Times New Roman" panose="02020603050405020304" pitchFamily="18" charset="0"/>
              </a:rPr>
              <a:t>Park- och naturnämnden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effectLst/>
                <a:ea typeface="Times New Roman" panose="02020603050405020304" pitchFamily="18" charset="0"/>
              </a:rPr>
              <a:t>Behov av minimerad negativ påverkan på Sjöbacka, samt natur- och marina värden kan påverka möjlig utveckling </a:t>
            </a:r>
          </a:p>
          <a:p>
            <a:endParaRPr lang="sv-SE" sz="2000" dirty="0">
              <a:effectLst/>
              <a:ea typeface="Times New Roman" panose="02020603050405020304" pitchFamily="18" charset="0"/>
            </a:endParaRPr>
          </a:p>
          <a:p>
            <a:r>
              <a:rPr lang="sv-SE" sz="2000" b="1" dirty="0">
                <a:ea typeface="Times New Roman" panose="02020603050405020304" pitchFamily="18" charset="0"/>
              </a:rPr>
              <a:t>Västtrafik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ea typeface="Times New Roman" panose="02020603050405020304" pitchFamily="18" charset="0"/>
              </a:rPr>
              <a:t>Ser inte att en uppdelning av trafiken till södra skärgården gynnar de som åker kollektivt då det skulle minska turtätheten, alternativt ökar det kostnaderna för trafikering omotiverat mycket</a:t>
            </a:r>
          </a:p>
        </p:txBody>
      </p:sp>
    </p:spTree>
    <p:extLst>
      <p:ext uri="{BB962C8B-B14F-4D97-AF65-F5344CB8AC3E}">
        <p14:creationId xmlns:p14="http://schemas.microsoft.com/office/powerpoint/2010/main" val="365305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4DC117B6-14A7-42B9-9EA2-2A79A06616ED}"/>
              </a:ext>
            </a:extLst>
          </p:cNvPr>
          <p:cNvSpPr txBox="1"/>
          <p:nvPr/>
        </p:nvSpPr>
        <p:spPr>
          <a:xfrm>
            <a:off x="357187" y="212144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effectLst/>
                <a:ea typeface="Times New Roman" panose="02020603050405020304" pitchFamily="18" charset="0"/>
              </a:rPr>
              <a:t>Kommande process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EF3FC-AE2C-4C9A-8488-5CF3F29DCE01}"/>
              </a:ext>
            </a:extLst>
          </p:cNvPr>
          <p:cNvSpPr txBox="1"/>
          <p:nvPr/>
        </p:nvSpPr>
        <p:spPr>
          <a:xfrm>
            <a:off x="357187" y="2490778"/>
            <a:ext cx="88008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Nämndsynpunkter lyfts i redogörelse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Ärende tas fram om förslag till beslut i byggnadsnämnden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Upp till politiken att fatta beslut om inriktning</a:t>
            </a:r>
          </a:p>
        </p:txBody>
      </p:sp>
    </p:spTree>
    <p:extLst>
      <p:ext uri="{BB962C8B-B14F-4D97-AF65-F5344CB8AC3E}">
        <p14:creationId xmlns:p14="http://schemas.microsoft.com/office/powerpoint/2010/main" val="225068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BDAD27-E3F8-408B-A998-F2688550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Kontakt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4FCA14-D569-4621-9ECA-81A823936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Anton Leijonberg</a:t>
            </a:r>
          </a:p>
          <a:p>
            <a:r>
              <a:rPr lang="sv-SE" dirty="0"/>
              <a:t>anton.leijonberg@sbk.goteborg.se</a:t>
            </a:r>
          </a:p>
          <a:p>
            <a:r>
              <a:rPr lang="sv-SE" dirty="0"/>
              <a:t>Stadsbyggnadskontoret, Förvaltning</a:t>
            </a:r>
          </a:p>
        </p:txBody>
      </p:sp>
    </p:spTree>
    <p:extLst>
      <p:ext uri="{BB962C8B-B14F-4D97-AF65-F5344CB8AC3E}">
        <p14:creationId xmlns:p14="http://schemas.microsoft.com/office/powerpoint/2010/main" val="2441568218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8EBC49C1-6180-4C9D-9B8D-3C1E50410938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BDB837A3-603F-461C-B148-DB61C10D661B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D2CAE3F2-BC92-4DFF-AEEE-E356BD821320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200127D2-FD5B-49B3-9C0C-2C7363B47D73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F05FF3CC-9949-4A4D-B478-6F1A5DB8E7A0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A6165CE6-4CC1-45ED-BC19-73C2186824F4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2F6D3D8E-1679-466C-BB18-4E9C6FC4AB31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v4.pptx" id="{E3193080-49D2-4DE4-B013-108D15EE1419}" vid="{516B551B-5582-498E-802A-D2457898B643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401</Words>
  <Application>Microsoft Office PowerPoint</Application>
  <PresentationFormat>Bredbild</PresentationFormat>
  <Paragraphs>56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6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Förstudie: Framtida skärgårdsterminal för persontrafik inom detaljplan för Fiskebäcks hamn</vt:lpstr>
      <vt:lpstr>PowerPoint-presentation</vt:lpstr>
      <vt:lpstr>PowerPoint-presentation</vt:lpstr>
      <vt:lpstr>PowerPoint-presentation</vt:lpstr>
      <vt:lpstr>PowerPoint-presentation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16:9</dc:title>
  <dc:creator>anton.leijonberg@sbk.goteborg.se</dc:creator>
  <cp:lastModifiedBy>Åsa Aguayo Åkesson</cp:lastModifiedBy>
  <cp:revision>32</cp:revision>
  <dcterms:created xsi:type="dcterms:W3CDTF">2022-01-20T14:09:27Z</dcterms:created>
  <dcterms:modified xsi:type="dcterms:W3CDTF">2022-05-17T11:37:38Z</dcterms:modified>
</cp:coreProperties>
</file>