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31"/>
  </p:notesMasterIdLst>
  <p:handoutMasterIdLst>
    <p:handoutMasterId r:id="rId32"/>
  </p:handoutMasterIdLst>
  <p:sldIdLst>
    <p:sldId id="263" r:id="rId12"/>
    <p:sldId id="329" r:id="rId13"/>
    <p:sldId id="270" r:id="rId14"/>
    <p:sldId id="308" r:id="rId15"/>
    <p:sldId id="303" r:id="rId16"/>
    <p:sldId id="305" r:id="rId17"/>
    <p:sldId id="328" r:id="rId18"/>
    <p:sldId id="291" r:id="rId19"/>
    <p:sldId id="298" r:id="rId20"/>
    <p:sldId id="331" r:id="rId21"/>
    <p:sldId id="310" r:id="rId22"/>
    <p:sldId id="313" r:id="rId23"/>
    <p:sldId id="292" r:id="rId24"/>
    <p:sldId id="293" r:id="rId25"/>
    <p:sldId id="294" r:id="rId26"/>
    <p:sldId id="333" r:id="rId27"/>
    <p:sldId id="295" r:id="rId28"/>
    <p:sldId id="299" r:id="rId29"/>
    <p:sldId id="25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Vilhelmson" initials="KV" lastIdx="1" clrIdx="0">
    <p:extLst>
      <p:ext uri="{19B8F6BF-5375-455C-9EA6-DF929625EA0E}">
        <p15:presenceInfo xmlns:p15="http://schemas.microsoft.com/office/powerpoint/2012/main" userId="S::karin.vilhelmson@sbk.goteborg.se::3e92a00f-655c-4ea8-a9a1-37d48baf43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2B4"/>
    <a:srgbClr val="D53878"/>
    <a:srgbClr val="3F5564"/>
    <a:srgbClr val="0077BC"/>
    <a:srgbClr val="008391"/>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llanmörkt format 3 - Dekorfär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51" autoAdjust="0"/>
  </p:normalViewPr>
  <p:slideViewPr>
    <p:cSldViewPr snapToGrid="0">
      <p:cViewPr varScale="1">
        <p:scale>
          <a:sx n="54" d="100"/>
          <a:sy n="54" d="100"/>
        </p:scale>
        <p:origin x="1124"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2022-09-30</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2022-09-30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261141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118994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8302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413180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491974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1832662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362648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FBBFA50B-E819-411C-B95B-B3FD3A3FC2B7}" type="datetime1">
              <a:rPr lang="sv-SE" smtClean="0"/>
              <a:t>2022-09-30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81273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61259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389013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42081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5228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263653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381864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219939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2022-09-30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3935338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hyperlink" Target="https://oversiktsplan.goteborg.se/" TargetMode="External"/><Relationship Id="rId2" Type="http://schemas.openxmlformats.org/officeDocument/2006/relationships/notesSlide" Target="../notesSlides/notesSlide15.xml"/><Relationship Id="rId1" Type="http://schemas.openxmlformats.org/officeDocument/2006/relationships/slideLayout" Target="../slideLayouts/slideLayout9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3" Type="http://schemas.openxmlformats.org/officeDocument/2006/relationships/hyperlink" Target="https://goteborg.se/wps/wcm/connect/c6b9844f-7816-4906-aece-6cf8efebb7bd/Beslutad+budget+Gbg+Stad+2022_M_L_C_KD_2.pdf?MOD=AJPERES" TargetMode="External"/><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2" Type="http://schemas.openxmlformats.org/officeDocument/2006/relationships/hyperlink" Target="https://goteborg.se/wps/wcm/connect/c6b9844f-7816-4906-aece-6cf8efebb7bd/Beslutad+budget+Gbg+Stad+2022_M_L_C_KD_2.pdf?MOD=AJPERES" TargetMode="Externa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br>
              <a:rPr lang="sv-SE"/>
            </a:br>
            <a:r>
              <a:rPr lang="sv-SE"/>
              <a:t>Strategisk plan för Södra skärgården</a:t>
            </a:r>
          </a:p>
        </p:txBody>
      </p:sp>
      <p:sp>
        <p:nvSpPr>
          <p:cNvPr id="6" name="Platshållare för text 5">
            <a:extLst>
              <a:ext uri="{FF2B5EF4-FFF2-40B4-BE49-F238E27FC236}">
                <a16:creationId xmlns:a16="http://schemas.microsoft.com/office/drawing/2014/main" id="{7D57A824-0F0D-4AA1-ADEC-1DC7567C1938}"/>
              </a:ext>
            </a:extLst>
          </p:cNvPr>
          <p:cNvSpPr>
            <a:spLocks noGrp="1"/>
          </p:cNvSpPr>
          <p:nvPr>
            <p:ph type="body" sz="quarter" idx="10"/>
          </p:nvPr>
        </p:nvSpPr>
        <p:spPr>
          <a:xfrm>
            <a:off x="1731696" y="4234181"/>
            <a:ext cx="8728608" cy="251417"/>
          </a:xfrm>
        </p:spPr>
        <p:txBody>
          <a:bodyPr vert="horz" lIns="0" tIns="0" rIns="0" bIns="0" rtlCol="0" anchor="t">
            <a:noAutofit/>
          </a:bodyPr>
          <a:lstStyle/>
          <a:p>
            <a:r>
              <a:rPr lang="sv-SE"/>
              <a:t>Hantering KF-uppdraget under 2022</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a:lstStyle/>
          <a:p>
            <a:r>
              <a:rPr lang="sv-SE"/>
              <a:t>Karin Vilhelmson, stadsbyggnadskontoret</a:t>
            </a:r>
          </a:p>
          <a:p>
            <a:r>
              <a:rPr lang="sv-SE"/>
              <a:t>Sara Bronstring, trafikkontoret</a:t>
            </a:r>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69239-8401-4147-9D0F-2D99630BF770}"/>
              </a:ext>
            </a:extLst>
          </p:cNvPr>
          <p:cNvSpPr>
            <a:spLocks noGrp="1"/>
          </p:cNvSpPr>
          <p:nvPr>
            <p:ph type="title"/>
          </p:nvPr>
        </p:nvSpPr>
        <p:spPr/>
        <p:txBody>
          <a:bodyPr/>
          <a:lstStyle/>
          <a:p>
            <a:r>
              <a:rPr lang="sv-SE"/>
              <a:t>Riksintresse totalförsvaret</a:t>
            </a:r>
          </a:p>
        </p:txBody>
      </p:sp>
      <p:sp>
        <p:nvSpPr>
          <p:cNvPr id="3" name="Platshållare för innehåll 2">
            <a:extLst>
              <a:ext uri="{FF2B5EF4-FFF2-40B4-BE49-F238E27FC236}">
                <a16:creationId xmlns:a16="http://schemas.microsoft.com/office/drawing/2014/main" id="{D2D13E90-E642-432F-878D-0CAA8C566BF0}"/>
              </a:ext>
            </a:extLst>
          </p:cNvPr>
          <p:cNvSpPr>
            <a:spLocks noGrp="1"/>
          </p:cNvSpPr>
          <p:nvPr>
            <p:ph idx="11"/>
          </p:nvPr>
        </p:nvSpPr>
        <p:spPr>
          <a:xfrm>
            <a:off x="589821" y="1401427"/>
            <a:ext cx="5260579" cy="4433887"/>
          </a:xfrm>
        </p:spPr>
        <p:txBody>
          <a:bodyPr>
            <a:noAutofit/>
          </a:bodyPr>
          <a:lstStyle/>
          <a:p>
            <a:r>
              <a:rPr lang="sv-SE"/>
              <a:t>Försvarsmaktens förtydligande av riksintressets gräns</a:t>
            </a:r>
          </a:p>
          <a:p>
            <a:pPr lvl="1">
              <a:buFont typeface="Courier New" panose="02070309020205020404" pitchFamily="49" charset="0"/>
              <a:buChar char="o"/>
            </a:pPr>
            <a:r>
              <a:rPr lang="sv-SE"/>
              <a:t>Öster om gränsen fortsatt restriktiva</a:t>
            </a:r>
          </a:p>
          <a:p>
            <a:pPr lvl="1">
              <a:buFont typeface="Courier New" panose="02070309020205020404" pitchFamily="49" charset="0"/>
              <a:buChar char="o"/>
            </a:pPr>
            <a:r>
              <a:rPr lang="sv-SE"/>
              <a:t>Väster om gränsen – mindre restriktiva. Försvarsmakten ska alltid samrådas.</a:t>
            </a:r>
          </a:p>
          <a:p>
            <a:r>
              <a:rPr lang="sv-SE"/>
              <a:t>Påverkansområde buller – knäckfråga i detaljplaner</a:t>
            </a:r>
          </a:p>
          <a:p>
            <a:r>
              <a:rPr lang="sv-SE"/>
              <a:t>Påverkansområde buller – pågår arbete med bedömning av hälsoaspekten utifrån ett helhetsperspektiv, som underlag i detaljplanprocessen</a:t>
            </a:r>
          </a:p>
        </p:txBody>
      </p:sp>
      <p:sp>
        <p:nvSpPr>
          <p:cNvPr id="19" name="textruta 18">
            <a:extLst>
              <a:ext uri="{FF2B5EF4-FFF2-40B4-BE49-F238E27FC236}">
                <a16:creationId xmlns:a16="http://schemas.microsoft.com/office/drawing/2014/main" id="{C8E6C334-E9FD-42CB-BDDE-95BEE91A3FF8}"/>
              </a:ext>
            </a:extLst>
          </p:cNvPr>
          <p:cNvSpPr txBox="1"/>
          <p:nvPr/>
        </p:nvSpPr>
        <p:spPr>
          <a:xfrm>
            <a:off x="5976077" y="4955323"/>
            <a:ext cx="2962378" cy="276999"/>
          </a:xfrm>
          <a:prstGeom prst="rect">
            <a:avLst/>
          </a:prstGeom>
          <a:noFill/>
        </p:spPr>
        <p:txBody>
          <a:bodyPr wrap="square" rtlCol="0">
            <a:spAutoFit/>
          </a:bodyPr>
          <a:lstStyle/>
          <a:p>
            <a:r>
              <a:rPr lang="sv-SE" sz="1200" i="1"/>
              <a:t>Förtydligande av gräns totalförsvaret</a:t>
            </a:r>
          </a:p>
        </p:txBody>
      </p:sp>
      <p:pic>
        <p:nvPicPr>
          <p:cNvPr id="5" name="Bildobjekt 4">
            <a:extLst>
              <a:ext uri="{FF2B5EF4-FFF2-40B4-BE49-F238E27FC236}">
                <a16:creationId xmlns:a16="http://schemas.microsoft.com/office/drawing/2014/main" id="{F2A79628-1C45-4217-BD43-619A9427ABE5}"/>
              </a:ext>
            </a:extLst>
          </p:cNvPr>
          <p:cNvPicPr>
            <a:picLocks noChangeAspect="1"/>
          </p:cNvPicPr>
          <p:nvPr/>
        </p:nvPicPr>
        <p:blipFill rotWithShape="1">
          <a:blip r:embed="rId3"/>
          <a:srcRect b="2690"/>
          <a:stretch/>
        </p:blipFill>
        <p:spPr>
          <a:xfrm>
            <a:off x="6096000" y="1401428"/>
            <a:ext cx="2842455" cy="3340390"/>
          </a:xfrm>
          <a:prstGeom prst="rect">
            <a:avLst/>
          </a:prstGeom>
        </p:spPr>
      </p:pic>
      <p:pic>
        <p:nvPicPr>
          <p:cNvPr id="14" name="Bildobjekt 13">
            <a:extLst>
              <a:ext uri="{FF2B5EF4-FFF2-40B4-BE49-F238E27FC236}">
                <a16:creationId xmlns:a16="http://schemas.microsoft.com/office/drawing/2014/main" id="{F26FEF2F-EF3B-4649-A811-7C4DA3E47292}"/>
              </a:ext>
            </a:extLst>
          </p:cNvPr>
          <p:cNvPicPr>
            <a:picLocks noChangeAspect="1"/>
          </p:cNvPicPr>
          <p:nvPr/>
        </p:nvPicPr>
        <p:blipFill rotWithShape="1">
          <a:blip r:embed="rId4"/>
          <a:srcRect t="12094" r="7401" b="2365"/>
          <a:stretch/>
        </p:blipFill>
        <p:spPr>
          <a:xfrm>
            <a:off x="9263709" y="1401427"/>
            <a:ext cx="2590037" cy="3340391"/>
          </a:xfrm>
          <a:prstGeom prst="rect">
            <a:avLst/>
          </a:prstGeom>
        </p:spPr>
      </p:pic>
      <p:sp>
        <p:nvSpPr>
          <p:cNvPr id="20" name="textruta 19">
            <a:extLst>
              <a:ext uri="{FF2B5EF4-FFF2-40B4-BE49-F238E27FC236}">
                <a16:creationId xmlns:a16="http://schemas.microsoft.com/office/drawing/2014/main" id="{5DD83C91-FA40-4F8C-833F-0002CBD3D2DE}"/>
              </a:ext>
            </a:extLst>
          </p:cNvPr>
          <p:cNvSpPr txBox="1"/>
          <p:nvPr/>
        </p:nvSpPr>
        <p:spPr>
          <a:xfrm>
            <a:off x="9161835" y="4954006"/>
            <a:ext cx="2962378" cy="461665"/>
          </a:xfrm>
          <a:prstGeom prst="rect">
            <a:avLst/>
          </a:prstGeom>
          <a:noFill/>
        </p:spPr>
        <p:txBody>
          <a:bodyPr wrap="square" rtlCol="0">
            <a:spAutoFit/>
          </a:bodyPr>
          <a:lstStyle/>
          <a:p>
            <a:r>
              <a:rPr lang="sv-SE" sz="1200" i="1"/>
              <a:t>Påverkansområde buller från totalförsvaret</a:t>
            </a:r>
          </a:p>
        </p:txBody>
      </p:sp>
    </p:spTree>
    <p:extLst>
      <p:ext uri="{BB962C8B-B14F-4D97-AF65-F5344CB8AC3E}">
        <p14:creationId xmlns:p14="http://schemas.microsoft.com/office/powerpoint/2010/main" val="38018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3D3588-4926-416C-B407-30002891BE5D}"/>
              </a:ext>
            </a:extLst>
          </p:cNvPr>
          <p:cNvSpPr>
            <a:spLocks noGrp="1"/>
          </p:cNvSpPr>
          <p:nvPr>
            <p:ph type="title"/>
          </p:nvPr>
        </p:nvSpPr>
        <p:spPr>
          <a:xfrm>
            <a:off x="407987" y="571091"/>
            <a:ext cx="9170279" cy="736959"/>
          </a:xfrm>
        </p:spPr>
        <p:txBody>
          <a:bodyPr>
            <a:noAutofit/>
          </a:bodyPr>
          <a:lstStyle/>
          <a:p>
            <a:r>
              <a:rPr lang="sv-SE">
                <a:solidFill>
                  <a:srgbClr val="000000"/>
                </a:solidFill>
                <a:cs typeface="Arial" pitchFamily="34" charset="0"/>
              </a:rPr>
              <a:t>Tidigare uppdrag - avbrutet</a:t>
            </a:r>
            <a:endParaRPr lang="sv-SE"/>
          </a:p>
        </p:txBody>
      </p:sp>
      <p:sp>
        <p:nvSpPr>
          <p:cNvPr id="3" name="Platshållare för innehåll 2">
            <a:extLst>
              <a:ext uri="{FF2B5EF4-FFF2-40B4-BE49-F238E27FC236}">
                <a16:creationId xmlns:a16="http://schemas.microsoft.com/office/drawing/2014/main" id="{B917D383-F4CB-4564-AE91-E28B56733ED0}"/>
              </a:ext>
            </a:extLst>
          </p:cNvPr>
          <p:cNvSpPr>
            <a:spLocks noGrp="1"/>
          </p:cNvSpPr>
          <p:nvPr>
            <p:ph idx="11"/>
          </p:nvPr>
        </p:nvSpPr>
        <p:spPr>
          <a:xfrm>
            <a:off x="407987" y="1561171"/>
            <a:ext cx="3580375" cy="4881464"/>
          </a:xfrm>
        </p:spPr>
        <p:txBody>
          <a:bodyPr>
            <a:normAutofit/>
          </a:bodyPr>
          <a:lstStyle/>
          <a:p>
            <a:pPr>
              <a:defRPr/>
            </a:pPr>
            <a:r>
              <a:rPr lang="sv-SE" sz="1500">
                <a:solidFill>
                  <a:srgbClr val="000000"/>
                </a:solidFill>
                <a:latin typeface="Arial" pitchFamily="34" charset="0"/>
                <a:cs typeface="Arial" pitchFamily="34" charset="0"/>
              </a:rPr>
              <a:t>Uppdrag ifrån SDN Södra Skärgården att ändra maximal byggnadsarea ifrån 120 kvm till 150 kvm inom Brännö byggnadsplan</a:t>
            </a:r>
          </a:p>
          <a:p>
            <a:pPr>
              <a:defRPr/>
            </a:pPr>
            <a:r>
              <a:rPr lang="sv-SE" sz="1500">
                <a:solidFill>
                  <a:srgbClr val="000000"/>
                </a:solidFill>
                <a:latin typeface="Arial" pitchFamily="34" charset="0"/>
                <a:cs typeface="Arial" pitchFamily="34" charset="0"/>
              </a:rPr>
              <a:t>Avbröts år 2018 bland annat på grund av:</a:t>
            </a:r>
          </a:p>
          <a:p>
            <a:pPr>
              <a:defRPr/>
            </a:pPr>
            <a:r>
              <a:rPr lang="sv-SE" sz="1500">
                <a:solidFill>
                  <a:srgbClr val="000000"/>
                </a:solidFill>
                <a:latin typeface="Arial" pitchFamily="34" charset="0"/>
                <a:cs typeface="Arial" pitchFamily="34" charset="0"/>
              </a:rPr>
              <a:t>Delar ligger för lågt med hänsyn till översvämningsrisker</a:t>
            </a:r>
          </a:p>
          <a:p>
            <a:pPr>
              <a:defRPr/>
            </a:pPr>
            <a:r>
              <a:rPr lang="sv-SE" sz="1500">
                <a:solidFill>
                  <a:srgbClr val="000000"/>
                </a:solidFill>
                <a:latin typeface="Arial" pitchFamily="34" charset="0"/>
                <a:cs typeface="Arial" pitchFamily="34" charset="0"/>
              </a:rPr>
              <a:t>Lämplighet i förhållande till kulturmiljö</a:t>
            </a:r>
          </a:p>
          <a:p>
            <a:pPr>
              <a:defRPr/>
            </a:pPr>
            <a:r>
              <a:rPr lang="sv-SE" sz="1500">
                <a:solidFill>
                  <a:srgbClr val="000000"/>
                </a:solidFill>
                <a:latin typeface="Arial" pitchFamily="34" charset="0"/>
                <a:cs typeface="Arial" pitchFamily="34" charset="0"/>
              </a:rPr>
              <a:t>Strandskydd återinträder vid framtagande av ny detaljplan</a:t>
            </a:r>
          </a:p>
          <a:p>
            <a:pPr>
              <a:defRPr/>
            </a:pPr>
            <a:r>
              <a:rPr lang="sv-SE" sz="1500">
                <a:solidFill>
                  <a:srgbClr val="000000"/>
                </a:solidFill>
                <a:latin typeface="Arial" pitchFamily="34" charset="0"/>
                <a:cs typeface="Arial" pitchFamily="34" charset="0"/>
              </a:rPr>
              <a:t>Flertalet byggrätter på prickmark och allmän plats = ej planenliga</a:t>
            </a:r>
          </a:p>
          <a:p>
            <a:pPr>
              <a:defRPr/>
            </a:pPr>
            <a:endParaRPr lang="sv-SE" sz="1000">
              <a:solidFill>
                <a:srgbClr val="000000"/>
              </a:solidFill>
              <a:latin typeface="Arial" pitchFamily="34" charset="0"/>
              <a:cs typeface="Arial" pitchFamily="34" charset="0"/>
            </a:endParaRPr>
          </a:p>
          <a:p>
            <a:pPr>
              <a:defRPr/>
            </a:pPr>
            <a:endParaRPr lang="sv-SE" sz="1000">
              <a:solidFill>
                <a:srgbClr val="000000"/>
              </a:solidFill>
              <a:latin typeface="Arial" pitchFamily="34" charset="0"/>
              <a:cs typeface="Arial" pitchFamily="34" charset="0"/>
            </a:endParaRPr>
          </a:p>
          <a:p>
            <a:pPr marL="0" indent="0">
              <a:buNone/>
            </a:pPr>
            <a:endParaRPr lang="sv-SE" sz="1300" b="1"/>
          </a:p>
          <a:p>
            <a:endParaRPr lang="sv-SE" sz="1000"/>
          </a:p>
        </p:txBody>
      </p:sp>
      <p:sp>
        <p:nvSpPr>
          <p:cNvPr id="15" name="textruta 14">
            <a:extLst>
              <a:ext uri="{FF2B5EF4-FFF2-40B4-BE49-F238E27FC236}">
                <a16:creationId xmlns:a16="http://schemas.microsoft.com/office/drawing/2014/main" id="{D014DEAE-0EEB-40AE-AB3A-B7303169F768}"/>
              </a:ext>
            </a:extLst>
          </p:cNvPr>
          <p:cNvSpPr txBox="1"/>
          <p:nvPr/>
        </p:nvSpPr>
        <p:spPr>
          <a:xfrm>
            <a:off x="8479190" y="5851364"/>
            <a:ext cx="3580374"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333333"/>
                </a:solidFill>
                <a:effectLst/>
                <a:uLnTx/>
                <a:uFillTx/>
                <a:latin typeface="Arial" panose="020B0604020202020204"/>
                <a:ea typeface="+mn-ea"/>
                <a:cs typeface="+mn-cs"/>
              </a:rPr>
              <a:t>Planområdesgräns			Besked om att ingå i DP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333333"/>
                </a:solidFill>
                <a:effectLst/>
                <a:uLnTx/>
                <a:uFillTx/>
                <a:latin typeface="Arial" panose="020B0604020202020204"/>
                <a:ea typeface="+mn-ea"/>
                <a:cs typeface="+mn-cs"/>
              </a:rPr>
              <a:t>Strandskyddat område		Pågående planarbeten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333333"/>
                </a:solidFill>
                <a:effectLst/>
                <a:uLnTx/>
                <a:uFillTx/>
                <a:latin typeface="Arial" panose="020B0604020202020204"/>
                <a:ea typeface="+mn-ea"/>
                <a:cs typeface="+mn-cs"/>
              </a:rPr>
              <a:t>Utvidgat strandskydd		Riksintresse totalförsvaret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a:ln>
                <a:noFill/>
              </a:ln>
              <a:solidFill>
                <a:srgbClr val="333333"/>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333333"/>
                </a:solidFill>
                <a:effectLst/>
                <a:uLnTx/>
                <a:uFillTx/>
                <a:latin typeface="Arial" panose="020B0604020202020204"/>
                <a:ea typeface="+mn-ea"/>
                <a:cs typeface="+mn-cs"/>
              </a:rPr>
              <a:t>Utbyggnadsområde 		Översvämningsnivåer 2.9-3.4m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333333"/>
                </a:solidFill>
                <a:effectLst/>
                <a:uLnTx/>
                <a:uFillTx/>
                <a:latin typeface="Arial" panose="020B0604020202020204"/>
                <a:ea typeface="+mn-ea"/>
                <a:cs typeface="+mn-cs"/>
              </a:rPr>
              <a:t>enligt FÖP</a:t>
            </a:r>
          </a:p>
        </p:txBody>
      </p:sp>
      <p:pic>
        <p:nvPicPr>
          <p:cNvPr id="18" name="Bildobjekt 17" descr="Skärmurklipp">
            <a:extLst>
              <a:ext uri="{FF2B5EF4-FFF2-40B4-BE49-F238E27FC236}">
                <a16:creationId xmlns:a16="http://schemas.microsoft.com/office/drawing/2014/main" id="{0F5820DC-A49D-4147-9C6F-703DE672E8F5}"/>
              </a:ext>
            </a:extLst>
          </p:cNvPr>
          <p:cNvPicPr>
            <a:picLocks noChangeAspect="1"/>
          </p:cNvPicPr>
          <p:nvPr/>
        </p:nvPicPr>
        <p:blipFill rotWithShape="1">
          <a:blip r:embed="rId3">
            <a:extLst>
              <a:ext uri="{28A0092B-C50C-407E-A947-70E740481C1C}">
                <a14:useLocalDpi xmlns:a14="http://schemas.microsoft.com/office/drawing/2010/main" val="0"/>
              </a:ext>
            </a:extLst>
          </a:blip>
          <a:srcRect l="68949" t="2053" r="19698" b="88366"/>
          <a:stretch/>
        </p:blipFill>
        <p:spPr>
          <a:xfrm rot="16200000">
            <a:off x="8257350" y="5770952"/>
            <a:ext cx="122347" cy="388015"/>
          </a:xfrm>
          <a:prstGeom prst="rect">
            <a:avLst/>
          </a:prstGeom>
        </p:spPr>
      </p:pic>
      <p:pic>
        <p:nvPicPr>
          <p:cNvPr id="19" name="Bildobjekt 18" descr="Skärmurklipp">
            <a:extLst>
              <a:ext uri="{FF2B5EF4-FFF2-40B4-BE49-F238E27FC236}">
                <a16:creationId xmlns:a16="http://schemas.microsoft.com/office/drawing/2014/main" id="{029AE904-9BE1-4541-B316-CA696CEA49C9}"/>
              </a:ext>
            </a:extLst>
          </p:cNvPr>
          <p:cNvPicPr>
            <a:picLocks noChangeAspect="1"/>
          </p:cNvPicPr>
          <p:nvPr/>
        </p:nvPicPr>
        <p:blipFill rotWithShape="1">
          <a:blip r:embed="rId3">
            <a:extLst>
              <a:ext uri="{28A0092B-C50C-407E-A947-70E740481C1C}">
                <a14:useLocalDpi xmlns:a14="http://schemas.microsoft.com/office/drawing/2010/main" val="0"/>
              </a:ext>
            </a:extLst>
          </a:blip>
          <a:srcRect l="46602" t="2053" r="38643" b="88419"/>
          <a:stretch/>
        </p:blipFill>
        <p:spPr>
          <a:xfrm rot="16200000">
            <a:off x="8229335" y="6014472"/>
            <a:ext cx="159014" cy="385860"/>
          </a:xfrm>
          <a:prstGeom prst="rect">
            <a:avLst/>
          </a:prstGeom>
        </p:spPr>
      </p:pic>
      <p:pic>
        <p:nvPicPr>
          <p:cNvPr id="20" name="Bildobjekt 19" descr="Skärmurklipp">
            <a:extLst>
              <a:ext uri="{FF2B5EF4-FFF2-40B4-BE49-F238E27FC236}">
                <a16:creationId xmlns:a16="http://schemas.microsoft.com/office/drawing/2014/main" id="{645CB337-20DD-4EB3-8288-7670B41B0531}"/>
              </a:ext>
            </a:extLst>
          </p:cNvPr>
          <p:cNvPicPr>
            <a:picLocks noChangeAspect="1"/>
          </p:cNvPicPr>
          <p:nvPr/>
        </p:nvPicPr>
        <p:blipFill rotWithShape="1">
          <a:blip r:embed="rId3">
            <a:extLst>
              <a:ext uri="{28A0092B-C50C-407E-A947-70E740481C1C}">
                <a14:useLocalDpi xmlns:a14="http://schemas.microsoft.com/office/drawing/2010/main" val="0"/>
              </a:ext>
            </a:extLst>
          </a:blip>
          <a:srcRect l="25367" t="2053" r="56551" b="88572"/>
          <a:stretch/>
        </p:blipFill>
        <p:spPr>
          <a:xfrm rot="16200000">
            <a:off x="8206652" y="6244892"/>
            <a:ext cx="194855" cy="379694"/>
          </a:xfrm>
          <a:prstGeom prst="rect">
            <a:avLst/>
          </a:prstGeom>
        </p:spPr>
      </p:pic>
      <p:pic>
        <p:nvPicPr>
          <p:cNvPr id="21" name="Bildobjekt 20" descr="Skärmurklipp">
            <a:extLst>
              <a:ext uri="{FF2B5EF4-FFF2-40B4-BE49-F238E27FC236}">
                <a16:creationId xmlns:a16="http://schemas.microsoft.com/office/drawing/2014/main" id="{762EAA8E-CD23-49D4-9D82-629874375D5B}"/>
              </a:ext>
            </a:extLst>
          </p:cNvPr>
          <p:cNvPicPr>
            <a:picLocks noChangeAspect="1"/>
          </p:cNvPicPr>
          <p:nvPr/>
        </p:nvPicPr>
        <p:blipFill rotWithShape="1">
          <a:blip r:embed="rId3">
            <a:extLst>
              <a:ext uri="{28A0092B-C50C-407E-A947-70E740481C1C}">
                <a14:useLocalDpi xmlns:a14="http://schemas.microsoft.com/office/drawing/2010/main" val="0"/>
              </a:ext>
            </a:extLst>
          </a:blip>
          <a:srcRect l="64072" t="33912" r="19698" b="56209"/>
          <a:stretch/>
        </p:blipFill>
        <p:spPr>
          <a:xfrm rot="16200000">
            <a:off x="8214794" y="6482947"/>
            <a:ext cx="174915" cy="400050"/>
          </a:xfrm>
          <a:prstGeom prst="rect">
            <a:avLst/>
          </a:prstGeom>
        </p:spPr>
      </p:pic>
      <p:pic>
        <p:nvPicPr>
          <p:cNvPr id="22" name="Bildobjekt 21" descr="Skärmurklipp">
            <a:extLst>
              <a:ext uri="{FF2B5EF4-FFF2-40B4-BE49-F238E27FC236}">
                <a16:creationId xmlns:a16="http://schemas.microsoft.com/office/drawing/2014/main" id="{BAE761A6-5683-4A1F-959C-BE8F3162E985}"/>
              </a:ext>
            </a:extLst>
          </p:cNvPr>
          <p:cNvPicPr>
            <a:picLocks noChangeAspect="1"/>
          </p:cNvPicPr>
          <p:nvPr/>
        </p:nvPicPr>
        <p:blipFill rotWithShape="1">
          <a:blip r:embed="rId3">
            <a:extLst>
              <a:ext uri="{28A0092B-C50C-407E-A947-70E740481C1C}">
                <a14:useLocalDpi xmlns:a14="http://schemas.microsoft.com/office/drawing/2010/main" val="0"/>
              </a:ext>
            </a:extLst>
          </a:blip>
          <a:srcRect l="39190" t="33828" r="42399" b="56647"/>
          <a:stretch/>
        </p:blipFill>
        <p:spPr>
          <a:xfrm rot="16200000">
            <a:off x="10068082" y="5757787"/>
            <a:ext cx="198410" cy="385766"/>
          </a:xfrm>
          <a:prstGeom prst="rect">
            <a:avLst/>
          </a:prstGeom>
        </p:spPr>
      </p:pic>
      <p:pic>
        <p:nvPicPr>
          <p:cNvPr id="23" name="Bildobjekt 22" descr="Skärmurklipp">
            <a:extLst>
              <a:ext uri="{FF2B5EF4-FFF2-40B4-BE49-F238E27FC236}">
                <a16:creationId xmlns:a16="http://schemas.microsoft.com/office/drawing/2014/main" id="{C26A843E-A7B7-426F-AE15-DCEAFB5B3F14}"/>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3478" r="74651" b="55460"/>
          <a:stretch/>
        </p:blipFill>
        <p:spPr>
          <a:xfrm rot="16200000">
            <a:off x="10085287" y="5979047"/>
            <a:ext cx="164000" cy="447965"/>
          </a:xfrm>
          <a:prstGeom prst="rect">
            <a:avLst/>
          </a:prstGeom>
        </p:spPr>
      </p:pic>
      <p:pic>
        <p:nvPicPr>
          <p:cNvPr id="26" name="Bildobjekt 25" descr="Skärmurklipp">
            <a:extLst>
              <a:ext uri="{FF2B5EF4-FFF2-40B4-BE49-F238E27FC236}">
                <a16:creationId xmlns:a16="http://schemas.microsoft.com/office/drawing/2014/main" id="{DE85829D-785F-4EB9-9C5C-BE693FAC1425}"/>
              </a:ext>
            </a:extLst>
          </p:cNvPr>
          <p:cNvPicPr>
            <a:picLocks noChangeAspect="1"/>
          </p:cNvPicPr>
          <p:nvPr/>
        </p:nvPicPr>
        <p:blipFill rotWithShape="1">
          <a:blip r:embed="rId3">
            <a:extLst>
              <a:ext uri="{28A0092B-C50C-407E-A947-70E740481C1C}">
                <a14:useLocalDpi xmlns:a14="http://schemas.microsoft.com/office/drawing/2010/main" val="0"/>
              </a:ext>
            </a:extLst>
          </a:blip>
          <a:srcRect l="70774" t="66183" r="19700" b="23403"/>
          <a:stretch/>
        </p:blipFill>
        <p:spPr>
          <a:xfrm rot="16200000">
            <a:off x="10102850" y="6235019"/>
            <a:ext cx="102659" cy="421751"/>
          </a:xfrm>
          <a:prstGeom prst="rect">
            <a:avLst/>
          </a:prstGeom>
        </p:spPr>
      </p:pic>
      <p:pic>
        <p:nvPicPr>
          <p:cNvPr id="27" name="Bildobjekt 26" descr="Skärmurklipp">
            <a:extLst>
              <a:ext uri="{FF2B5EF4-FFF2-40B4-BE49-F238E27FC236}">
                <a16:creationId xmlns:a16="http://schemas.microsoft.com/office/drawing/2014/main" id="{D2D3B1E2-E92A-4F51-AD1A-B95CEDD60D09}"/>
              </a:ext>
            </a:extLst>
          </p:cNvPr>
          <p:cNvPicPr>
            <a:picLocks noChangeAspect="1"/>
          </p:cNvPicPr>
          <p:nvPr/>
        </p:nvPicPr>
        <p:blipFill rotWithShape="1">
          <a:blip r:embed="rId3">
            <a:extLst>
              <a:ext uri="{28A0092B-C50C-407E-A947-70E740481C1C}">
                <a14:useLocalDpi xmlns:a14="http://schemas.microsoft.com/office/drawing/2010/main" val="0"/>
              </a:ext>
            </a:extLst>
          </a:blip>
          <a:srcRect l="52642" t="66183" r="39845" b="24081"/>
          <a:stretch/>
        </p:blipFill>
        <p:spPr>
          <a:xfrm rot="16200000">
            <a:off x="10093968" y="6485829"/>
            <a:ext cx="80962" cy="394285"/>
          </a:xfrm>
          <a:prstGeom prst="rect">
            <a:avLst/>
          </a:prstGeom>
        </p:spPr>
      </p:pic>
      <p:pic>
        <p:nvPicPr>
          <p:cNvPr id="7" name="Bildobjekt 6" descr="Skärmurklipp">
            <a:extLst>
              <a:ext uri="{FF2B5EF4-FFF2-40B4-BE49-F238E27FC236}">
                <a16:creationId xmlns:a16="http://schemas.microsoft.com/office/drawing/2014/main" id="{51701D21-EC7C-41FB-968C-8702AB3CC951}"/>
              </a:ext>
            </a:extLst>
          </p:cNvPr>
          <p:cNvPicPr>
            <a:picLocks noChangeAspect="1"/>
          </p:cNvPicPr>
          <p:nvPr/>
        </p:nvPicPr>
        <p:blipFill rotWithShape="1">
          <a:blip r:embed="rId4">
            <a:extLst>
              <a:ext uri="{28A0092B-C50C-407E-A947-70E740481C1C}">
                <a14:useLocalDpi xmlns:a14="http://schemas.microsoft.com/office/drawing/2010/main" val="0"/>
              </a:ext>
            </a:extLst>
          </a:blip>
          <a:srcRect l="740" t="236" r="56" b="1"/>
          <a:stretch/>
        </p:blipFill>
        <p:spPr>
          <a:xfrm>
            <a:off x="8102227" y="1254630"/>
            <a:ext cx="3681785" cy="4544453"/>
          </a:xfrm>
          <a:prstGeom prst="rect">
            <a:avLst/>
          </a:prstGeom>
        </p:spPr>
      </p:pic>
      <p:pic>
        <p:nvPicPr>
          <p:cNvPr id="24" name="Bildobjekt 23">
            <a:extLst>
              <a:ext uri="{FF2B5EF4-FFF2-40B4-BE49-F238E27FC236}">
                <a16:creationId xmlns:a16="http://schemas.microsoft.com/office/drawing/2014/main" id="{A6A560B9-3C8B-43EE-B037-56208A6BF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4329" y="4774799"/>
            <a:ext cx="917011" cy="1147031"/>
          </a:xfrm>
          <a:prstGeom prst="rect">
            <a:avLst/>
          </a:prstGeom>
        </p:spPr>
      </p:pic>
      <p:pic>
        <p:nvPicPr>
          <p:cNvPr id="25" name="Bildobjekt 24">
            <a:extLst>
              <a:ext uri="{FF2B5EF4-FFF2-40B4-BE49-F238E27FC236}">
                <a16:creationId xmlns:a16="http://schemas.microsoft.com/office/drawing/2014/main" id="{49675B4E-6A92-486D-A472-3C125996AB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635" y="4921243"/>
            <a:ext cx="2397574" cy="972798"/>
          </a:xfrm>
          <a:prstGeom prst="rect">
            <a:avLst/>
          </a:prstGeom>
        </p:spPr>
      </p:pic>
      <p:pic>
        <p:nvPicPr>
          <p:cNvPr id="28" name="Bildobjekt 27">
            <a:extLst>
              <a:ext uri="{FF2B5EF4-FFF2-40B4-BE49-F238E27FC236}">
                <a16:creationId xmlns:a16="http://schemas.microsoft.com/office/drawing/2014/main" id="{772A8CE7-DB43-4A52-8EFB-892EE9F9B49F}"/>
              </a:ext>
            </a:extLst>
          </p:cNvPr>
          <p:cNvPicPr>
            <a:picLocks noChangeAspect="1"/>
          </p:cNvPicPr>
          <p:nvPr/>
        </p:nvPicPr>
        <p:blipFill rotWithShape="1">
          <a:blip r:embed="rId7">
            <a:extLst>
              <a:ext uri="{28A0092B-C50C-407E-A947-70E740481C1C}">
                <a14:useLocalDpi xmlns:a14="http://schemas.microsoft.com/office/drawing/2010/main" val="0"/>
              </a:ext>
            </a:extLst>
          </a:blip>
          <a:srcRect l="15949"/>
          <a:stretch/>
        </p:blipFill>
        <p:spPr>
          <a:xfrm>
            <a:off x="4122539" y="1681789"/>
            <a:ext cx="3946921" cy="3154917"/>
          </a:xfrm>
          <a:prstGeom prst="rect">
            <a:avLst/>
          </a:prstGeom>
        </p:spPr>
      </p:pic>
    </p:spTree>
    <p:extLst>
      <p:ext uri="{BB962C8B-B14F-4D97-AF65-F5344CB8AC3E}">
        <p14:creationId xmlns:p14="http://schemas.microsoft.com/office/powerpoint/2010/main" val="341335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A7C221-78E7-4076-9C44-F4A539415028}"/>
              </a:ext>
            </a:extLst>
          </p:cNvPr>
          <p:cNvSpPr>
            <a:spLocks noGrp="1"/>
          </p:cNvSpPr>
          <p:nvPr>
            <p:ph type="title"/>
          </p:nvPr>
        </p:nvSpPr>
        <p:spPr/>
        <p:txBody>
          <a:bodyPr/>
          <a:lstStyle/>
          <a:p>
            <a:r>
              <a:rPr lang="sv-SE"/>
              <a:t>Äldre byggnadsplaner</a:t>
            </a:r>
          </a:p>
        </p:txBody>
      </p:sp>
      <p:sp>
        <p:nvSpPr>
          <p:cNvPr id="3" name="Platshållare för innehåll 2">
            <a:extLst>
              <a:ext uri="{FF2B5EF4-FFF2-40B4-BE49-F238E27FC236}">
                <a16:creationId xmlns:a16="http://schemas.microsoft.com/office/drawing/2014/main" id="{DDB3F363-6C82-425D-8A43-EF116AB3B777}"/>
              </a:ext>
            </a:extLst>
          </p:cNvPr>
          <p:cNvSpPr>
            <a:spLocks noGrp="1"/>
          </p:cNvSpPr>
          <p:nvPr>
            <p:ph sz="half" idx="10"/>
          </p:nvPr>
        </p:nvSpPr>
        <p:spPr>
          <a:xfrm>
            <a:off x="417075" y="1485038"/>
            <a:ext cx="5678925" cy="4624883"/>
          </a:xfrm>
        </p:spPr>
        <p:txBody>
          <a:bodyPr>
            <a:normAutofit fontScale="92500" lnSpcReduction="20000"/>
          </a:bodyPr>
          <a:lstStyle/>
          <a:p>
            <a:r>
              <a:rPr lang="sv-SE" dirty="0"/>
              <a:t>Äldre byggnadsplaner från 1950-talet för stora delar av Asperö, Brännö, Styrsö, Donsö, Vrångö.</a:t>
            </a:r>
          </a:p>
          <a:p>
            <a:r>
              <a:rPr lang="sv-SE" dirty="0"/>
              <a:t>Enkel planändring bedöms ej vara möjligt</a:t>
            </a:r>
          </a:p>
          <a:p>
            <a:r>
              <a:rPr lang="sv-SE" dirty="0"/>
              <a:t>Ny detaljplan eller områdesbestämmelser krävs</a:t>
            </a:r>
          </a:p>
          <a:p>
            <a:pPr marL="0" indent="0">
              <a:buNone/>
            </a:pPr>
            <a:r>
              <a:rPr lang="sv-SE" u="sng" dirty="0"/>
              <a:t>Hantering 2022:</a:t>
            </a:r>
            <a:endParaRPr lang="sv-SE" dirty="0"/>
          </a:p>
          <a:p>
            <a:r>
              <a:rPr lang="sv-SE" dirty="0"/>
              <a:t>Ge förslag på följduppdrag för politiken att ta beslut om:</a:t>
            </a:r>
          </a:p>
          <a:p>
            <a:r>
              <a:rPr lang="sv-SE" dirty="0"/>
              <a:t>Identifiera områden som är mer lämpliga att starta ny detaljplan (utifrån knäckfrågor som strandskydd, översvämningsrisk och planenliga byggrätter)</a:t>
            </a:r>
          </a:p>
          <a:p>
            <a:r>
              <a:rPr lang="sv-SE" dirty="0"/>
              <a:t> Synliggöra konsekvenser av en eventuell ny detaljplanläggning. </a:t>
            </a:r>
          </a:p>
          <a:p>
            <a:r>
              <a:rPr lang="sv-SE" dirty="0"/>
              <a:t>Synliggöra tid och kostnad kontra utfall</a:t>
            </a:r>
          </a:p>
          <a:p>
            <a:endParaRPr lang="sv-SE" dirty="0"/>
          </a:p>
          <a:p>
            <a:endParaRPr lang="sv-SE" dirty="0"/>
          </a:p>
        </p:txBody>
      </p:sp>
      <p:pic>
        <p:nvPicPr>
          <p:cNvPr id="6" name="Bildobjekt 5">
            <a:extLst>
              <a:ext uri="{FF2B5EF4-FFF2-40B4-BE49-F238E27FC236}">
                <a16:creationId xmlns:a16="http://schemas.microsoft.com/office/drawing/2014/main" id="{94B1BBCB-5942-4DC4-B94B-7BEC8432FF5E}"/>
              </a:ext>
            </a:extLst>
          </p:cNvPr>
          <p:cNvPicPr>
            <a:picLocks noChangeAspect="1"/>
          </p:cNvPicPr>
          <p:nvPr/>
        </p:nvPicPr>
        <p:blipFill rotWithShape="1">
          <a:blip r:embed="rId3"/>
          <a:srcRect r="4469"/>
          <a:stretch/>
        </p:blipFill>
        <p:spPr>
          <a:xfrm>
            <a:off x="6818353" y="1035895"/>
            <a:ext cx="3409864" cy="5417292"/>
          </a:xfrm>
          <a:prstGeom prst="rect">
            <a:avLst/>
          </a:prstGeom>
        </p:spPr>
      </p:pic>
    </p:spTree>
    <p:extLst>
      <p:ext uri="{BB962C8B-B14F-4D97-AF65-F5344CB8AC3E}">
        <p14:creationId xmlns:p14="http://schemas.microsoft.com/office/powerpoint/2010/main" val="4109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74A5D2-82FF-425B-BC52-C3D8C393AF99}"/>
              </a:ext>
            </a:extLst>
          </p:cNvPr>
          <p:cNvSpPr>
            <a:spLocks noGrp="1"/>
          </p:cNvSpPr>
          <p:nvPr>
            <p:ph type="title"/>
          </p:nvPr>
        </p:nvSpPr>
        <p:spPr/>
        <p:txBody>
          <a:bodyPr>
            <a:normAutofit/>
          </a:bodyPr>
          <a:lstStyle/>
          <a:p>
            <a:r>
              <a:rPr lang="sv-SE"/>
              <a:t>Trafikkontorets </a:t>
            </a:r>
            <a:r>
              <a:rPr lang="sv-SE" dirty="0"/>
              <a:t>del i</a:t>
            </a:r>
            <a:r>
              <a:rPr lang="sv-SE"/>
              <a:t> uppdraget </a:t>
            </a:r>
          </a:p>
        </p:txBody>
      </p:sp>
      <p:sp>
        <p:nvSpPr>
          <p:cNvPr id="3" name="Platshållare för innehåll 2">
            <a:extLst>
              <a:ext uri="{FF2B5EF4-FFF2-40B4-BE49-F238E27FC236}">
                <a16:creationId xmlns:a16="http://schemas.microsoft.com/office/drawing/2014/main" id="{897CA0F1-3095-49E3-9D48-7017BECBB41D}"/>
              </a:ext>
            </a:extLst>
          </p:cNvPr>
          <p:cNvSpPr>
            <a:spLocks noGrp="1"/>
          </p:cNvSpPr>
          <p:nvPr>
            <p:ph sz="half" idx="10"/>
          </p:nvPr>
        </p:nvSpPr>
        <p:spPr/>
        <p:txBody>
          <a:bodyPr vert="horz" lIns="0" tIns="0" rIns="0" bIns="0" rtlCol="0" anchor="t">
            <a:normAutofit/>
          </a:bodyPr>
          <a:lstStyle/>
          <a:p>
            <a:pPr marL="229870" indent="-229870"/>
            <a:r>
              <a:rPr lang="sv-SE" b="1"/>
              <a:t>Utökad kollektivtrafik i form av tätare turer</a:t>
            </a:r>
            <a:endParaRPr lang="sv-SE"/>
          </a:p>
          <a:p>
            <a:pPr marL="456565" lvl="1" indent="-229870"/>
            <a:r>
              <a:rPr lang="sv-SE"/>
              <a:t>Mandat ligger hos Västtrafik – staden spelar </a:t>
            </a:r>
            <a:r>
              <a:rPr lang="sv-SE" dirty="0"/>
              <a:t>årligen </a:t>
            </a:r>
            <a:r>
              <a:rPr lang="sv-SE"/>
              <a:t>in önskemål</a:t>
            </a:r>
            <a:r>
              <a:rPr lang="sv-SE" dirty="0"/>
              <a:t> i Trafikplan</a:t>
            </a:r>
            <a:r>
              <a:rPr lang="sv-SE"/>
              <a:t>.</a:t>
            </a:r>
            <a:endParaRPr lang="sv-SE">
              <a:cs typeface="Arial"/>
            </a:endParaRPr>
          </a:p>
          <a:p>
            <a:pPr marL="456565" lvl="1" indent="-229870"/>
            <a:r>
              <a:rPr lang="sv-SE"/>
              <a:t>Västtrafik tar </a:t>
            </a:r>
            <a:r>
              <a:rPr lang="sv-SE" dirty="0"/>
              <a:t>nu </a:t>
            </a:r>
            <a:r>
              <a:rPr lang="sv-SE"/>
              <a:t>fram en förstudie för upphandling av trafik i södra skärgården.</a:t>
            </a:r>
            <a:endParaRPr lang="sv-SE">
              <a:cs typeface="Arial"/>
            </a:endParaRPr>
          </a:p>
          <a:p>
            <a:pPr marL="456565" lvl="1" indent="-229870"/>
            <a:r>
              <a:rPr lang="sv-SE"/>
              <a:t>I </a:t>
            </a:r>
            <a:r>
              <a:rPr lang="sv-SE" dirty="0"/>
              <a:t>och med </a:t>
            </a:r>
            <a:r>
              <a:rPr lang="sv-SE"/>
              <a:t>förstudien föreslås ny tidtabell samt bättre res- och bytesmöjligheter mellan öarna.</a:t>
            </a:r>
            <a:endParaRPr lang="sv-SE">
              <a:cs typeface="Arial" panose="020B0604020202020204"/>
            </a:endParaRPr>
          </a:p>
          <a:p>
            <a:pPr marL="229870" indent="-229870"/>
            <a:r>
              <a:rPr lang="sv-SE" b="1"/>
              <a:t>Bättre arbets- och studiependlingsmöjligheter från skärgården till centrala Gbg</a:t>
            </a:r>
            <a:endParaRPr lang="sv-SE" b="1">
              <a:cs typeface="Arial" panose="020B0604020202020204"/>
            </a:endParaRPr>
          </a:p>
          <a:p>
            <a:pPr marL="456565" lvl="1" indent="-229870"/>
            <a:r>
              <a:rPr lang="sv-SE"/>
              <a:t>Ingår i Västtrafiks förstudie</a:t>
            </a:r>
            <a:endParaRPr lang="sv-SE" dirty="0"/>
          </a:p>
          <a:p>
            <a:pPr marL="456565" lvl="1" indent="-229870"/>
            <a:r>
              <a:rPr lang="sv-SE" dirty="0"/>
              <a:t>Utbyggnad av pendelcykelstråk mellan Stigberget - Saltholmen</a:t>
            </a:r>
          </a:p>
        </p:txBody>
      </p:sp>
      <p:pic>
        <p:nvPicPr>
          <p:cNvPr id="1026" name="Picture 2" descr="Om skärgårdstrafiken -">
            <a:extLst>
              <a:ext uri="{FF2B5EF4-FFF2-40B4-BE49-F238E27FC236}">
                <a16:creationId xmlns:a16="http://schemas.microsoft.com/office/drawing/2014/main" id="{969D60EC-D3A5-4F94-BC6C-15FBC9D16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81" y="2096702"/>
            <a:ext cx="4858969" cy="2664596"/>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16C8C629-628E-4D64-9958-16F75B8AD64F}"/>
              </a:ext>
            </a:extLst>
          </p:cNvPr>
          <p:cNvSpPr txBox="1"/>
          <p:nvPr/>
        </p:nvSpPr>
        <p:spPr>
          <a:xfrm>
            <a:off x="6419281" y="4864383"/>
            <a:ext cx="3069011" cy="276999"/>
          </a:xfrm>
          <a:prstGeom prst="rect">
            <a:avLst/>
          </a:prstGeom>
          <a:noFill/>
        </p:spPr>
        <p:txBody>
          <a:bodyPr wrap="square" rtlCol="0">
            <a:spAutoFit/>
          </a:bodyPr>
          <a:lstStyle/>
          <a:p>
            <a:r>
              <a:rPr lang="sv-SE" sz="1200" i="1" dirty="0"/>
              <a:t>Bild: Styrsöbolaget</a:t>
            </a:r>
          </a:p>
        </p:txBody>
      </p:sp>
    </p:spTree>
    <p:extLst>
      <p:ext uri="{BB962C8B-B14F-4D97-AF65-F5344CB8AC3E}">
        <p14:creationId xmlns:p14="http://schemas.microsoft.com/office/powerpoint/2010/main" val="314775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259D4-D289-4A2A-8C07-B893E58FA8EF}"/>
              </a:ext>
            </a:extLst>
          </p:cNvPr>
          <p:cNvSpPr>
            <a:spLocks noGrp="1"/>
          </p:cNvSpPr>
          <p:nvPr>
            <p:ph type="title"/>
          </p:nvPr>
        </p:nvSpPr>
        <p:spPr/>
        <p:txBody>
          <a:bodyPr>
            <a:normAutofit/>
          </a:bodyPr>
          <a:lstStyle/>
          <a:p>
            <a:r>
              <a:rPr lang="sv-SE" dirty="0"/>
              <a:t>Trafikkontorets del i uppdraget, forts.</a:t>
            </a:r>
            <a:endParaRPr lang="sv-SE"/>
          </a:p>
        </p:txBody>
      </p:sp>
      <p:sp>
        <p:nvSpPr>
          <p:cNvPr id="3" name="Platshållare för innehåll 2">
            <a:extLst>
              <a:ext uri="{FF2B5EF4-FFF2-40B4-BE49-F238E27FC236}">
                <a16:creationId xmlns:a16="http://schemas.microsoft.com/office/drawing/2014/main" id="{4207E4BD-F96A-4F50-A2D2-D59881F994A5}"/>
              </a:ext>
            </a:extLst>
          </p:cNvPr>
          <p:cNvSpPr>
            <a:spLocks noGrp="1"/>
          </p:cNvSpPr>
          <p:nvPr>
            <p:ph idx="11"/>
          </p:nvPr>
        </p:nvSpPr>
        <p:spPr>
          <a:xfrm>
            <a:off x="1056000" y="1710435"/>
            <a:ext cx="5553806" cy="4203002"/>
          </a:xfrm>
        </p:spPr>
        <p:txBody>
          <a:bodyPr vert="horz" lIns="0" tIns="0" rIns="0" bIns="0" rtlCol="0" anchor="t">
            <a:normAutofit lnSpcReduction="10000"/>
          </a:bodyPr>
          <a:lstStyle/>
          <a:p>
            <a:pPr marL="229870" indent="-229870"/>
            <a:r>
              <a:rPr lang="sv-SE" b="1" dirty="0"/>
              <a:t>Tvärförbindelser </a:t>
            </a:r>
            <a:r>
              <a:rPr lang="sv-SE" b="1"/>
              <a:t>mellan öarna</a:t>
            </a:r>
            <a:endParaRPr lang="sv-SE"/>
          </a:p>
          <a:p>
            <a:pPr marL="456565" lvl="1" indent="-229870"/>
            <a:r>
              <a:rPr lang="sv-SE" dirty="0"/>
              <a:t>Fasta tvärförbindelser har avstyrkts av staden </a:t>
            </a:r>
            <a:r>
              <a:rPr lang="sv-SE"/>
              <a:t>i omgångar, senast 2013.</a:t>
            </a:r>
          </a:p>
          <a:p>
            <a:pPr marL="456565" lvl="1" indent="-229870"/>
            <a:r>
              <a:rPr lang="sv-SE"/>
              <a:t>Färjan som en typ av tvärförbindelse som i och med Västtrafik förstudie kommer erbjuda fler resmöjligheter inom Skärgården.</a:t>
            </a:r>
            <a:endParaRPr lang="sv-SE">
              <a:cs typeface="Arial" panose="020B0604020202020204"/>
            </a:endParaRPr>
          </a:p>
          <a:p>
            <a:pPr marL="456565" lvl="1" indent="-229870"/>
            <a:r>
              <a:rPr lang="sv-SE"/>
              <a:t>Förslag på linbana mellan öarna och fastlandet utredd i T-PULS, 2017. </a:t>
            </a:r>
            <a:endParaRPr lang="sv-SE" i="1">
              <a:cs typeface="Arial" panose="020B0604020202020204"/>
            </a:endParaRPr>
          </a:p>
          <a:p>
            <a:pPr marL="229870" lvl="1" indent="-229870">
              <a:spcBef>
                <a:spcPts val="600"/>
              </a:spcBef>
              <a:buFont typeface="Arial" panose="020B0604020202020204" pitchFamily="34" charset="0"/>
              <a:buChar char="•"/>
            </a:pPr>
            <a:r>
              <a:rPr lang="sv-SE" sz="2000" b="1"/>
              <a:t>Förutsättningar för utökad samhällsservice </a:t>
            </a:r>
            <a:endParaRPr lang="sv-SE" sz="2000" b="1">
              <a:cs typeface="Arial" panose="020B0604020202020204"/>
            </a:endParaRPr>
          </a:p>
          <a:p>
            <a:pPr marL="456565" lvl="1" indent="-229870"/>
            <a:r>
              <a:rPr lang="sv-SE"/>
              <a:t>Genom </a:t>
            </a:r>
            <a:r>
              <a:rPr lang="sv-SE" dirty="0"/>
              <a:t>nya </a:t>
            </a:r>
            <a:r>
              <a:rPr lang="sv-SE"/>
              <a:t>”Tillgänglighetsverktyget” ta fram hur </a:t>
            </a:r>
            <a:r>
              <a:rPr lang="sv-SE" dirty="0"/>
              <a:t>pass </a:t>
            </a:r>
            <a:r>
              <a:rPr lang="sv-SE"/>
              <a:t>tillgängliga vissa utvalda målpunkter är inom södra skärgården. </a:t>
            </a:r>
            <a:endParaRPr lang="sv-SE">
              <a:cs typeface="Arial" panose="020B0604020202020204"/>
            </a:endParaRPr>
          </a:p>
          <a:p>
            <a:pPr marL="456565" lvl="1" indent="-229870"/>
            <a:r>
              <a:rPr lang="sv-SE"/>
              <a:t>Utifrån </a:t>
            </a:r>
            <a:r>
              <a:rPr lang="sv-SE" dirty="0"/>
              <a:t>resultatet </a:t>
            </a:r>
            <a:r>
              <a:rPr lang="sv-SE"/>
              <a:t>beskriva hur öarna kan kompletteras</a:t>
            </a:r>
            <a:r>
              <a:rPr lang="sv-SE" dirty="0"/>
              <a:t> med samhällsservice</a:t>
            </a:r>
            <a:r>
              <a:rPr lang="sv-SE"/>
              <a:t>.</a:t>
            </a:r>
            <a:endParaRPr lang="sv-SE">
              <a:cs typeface="Arial" panose="020B0604020202020204"/>
            </a:endParaRPr>
          </a:p>
        </p:txBody>
      </p:sp>
      <p:sp>
        <p:nvSpPr>
          <p:cNvPr id="7" name="textruta 6">
            <a:extLst>
              <a:ext uri="{FF2B5EF4-FFF2-40B4-BE49-F238E27FC236}">
                <a16:creationId xmlns:a16="http://schemas.microsoft.com/office/drawing/2014/main" id="{6A748973-B119-4CC1-9FAF-F7B3FD4EEAA1}"/>
              </a:ext>
            </a:extLst>
          </p:cNvPr>
          <p:cNvSpPr txBox="1"/>
          <p:nvPr/>
        </p:nvSpPr>
        <p:spPr>
          <a:xfrm>
            <a:off x="7072424" y="5414889"/>
            <a:ext cx="3069011" cy="276999"/>
          </a:xfrm>
          <a:prstGeom prst="rect">
            <a:avLst/>
          </a:prstGeom>
          <a:noFill/>
        </p:spPr>
        <p:txBody>
          <a:bodyPr wrap="square" rtlCol="0">
            <a:spAutoFit/>
          </a:bodyPr>
          <a:lstStyle/>
          <a:p>
            <a:r>
              <a:rPr lang="sv-SE" sz="1200" i="1"/>
              <a:t>Bild: Utsnitt från tillgänglighetsverktyget</a:t>
            </a:r>
          </a:p>
        </p:txBody>
      </p:sp>
      <p:pic>
        <p:nvPicPr>
          <p:cNvPr id="11" name="Bildobjekt 10">
            <a:extLst>
              <a:ext uri="{FF2B5EF4-FFF2-40B4-BE49-F238E27FC236}">
                <a16:creationId xmlns:a16="http://schemas.microsoft.com/office/drawing/2014/main" id="{A79F4676-2BBC-48D6-A998-97E9FFB53665}"/>
              </a:ext>
            </a:extLst>
          </p:cNvPr>
          <p:cNvPicPr>
            <a:picLocks noChangeAspect="1"/>
          </p:cNvPicPr>
          <p:nvPr/>
        </p:nvPicPr>
        <p:blipFill>
          <a:blip r:embed="rId3"/>
          <a:stretch>
            <a:fillRect/>
          </a:stretch>
        </p:blipFill>
        <p:spPr>
          <a:xfrm>
            <a:off x="7072424" y="1710435"/>
            <a:ext cx="4272516" cy="3599595"/>
          </a:xfrm>
          <a:prstGeom prst="rect">
            <a:avLst/>
          </a:prstGeom>
        </p:spPr>
      </p:pic>
    </p:spTree>
    <p:extLst>
      <p:ext uri="{BB962C8B-B14F-4D97-AF65-F5344CB8AC3E}">
        <p14:creationId xmlns:p14="http://schemas.microsoft.com/office/powerpoint/2010/main" val="343607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0A385F-82AB-4732-82CE-2F6206724171}"/>
              </a:ext>
            </a:extLst>
          </p:cNvPr>
          <p:cNvSpPr>
            <a:spLocks noGrp="1"/>
          </p:cNvSpPr>
          <p:nvPr>
            <p:ph type="title"/>
          </p:nvPr>
        </p:nvSpPr>
        <p:spPr/>
        <p:txBody>
          <a:bodyPr/>
          <a:lstStyle/>
          <a:p>
            <a:r>
              <a:rPr lang="sv-SE" dirty="0"/>
              <a:t>Trafikkontorets del i uppdraget, forts.</a:t>
            </a:r>
            <a:endParaRPr lang="sv-SE"/>
          </a:p>
        </p:txBody>
      </p:sp>
      <p:sp>
        <p:nvSpPr>
          <p:cNvPr id="3" name="Platshållare för innehåll 2">
            <a:extLst>
              <a:ext uri="{FF2B5EF4-FFF2-40B4-BE49-F238E27FC236}">
                <a16:creationId xmlns:a16="http://schemas.microsoft.com/office/drawing/2014/main" id="{B81469A5-9895-4579-8732-89F3EA3B73FB}"/>
              </a:ext>
            </a:extLst>
          </p:cNvPr>
          <p:cNvSpPr>
            <a:spLocks noGrp="1"/>
          </p:cNvSpPr>
          <p:nvPr>
            <p:ph idx="11"/>
          </p:nvPr>
        </p:nvSpPr>
        <p:spPr>
          <a:xfrm>
            <a:off x="1056000" y="1738313"/>
            <a:ext cx="5579931" cy="4175124"/>
          </a:xfrm>
        </p:spPr>
        <p:txBody>
          <a:bodyPr vert="horz" lIns="0" tIns="0" rIns="0" bIns="0" rtlCol="0" anchor="t">
            <a:normAutofit/>
          </a:bodyPr>
          <a:lstStyle/>
          <a:p>
            <a:pPr marL="229870" indent="-229870"/>
            <a:r>
              <a:rPr lang="sv-SE" sz="2000" b="1"/>
              <a:t>Utökade pendelparkeringsmöjligheter på fastlandet</a:t>
            </a:r>
            <a:r>
              <a:rPr lang="sv-SE" b="1"/>
              <a:t> </a:t>
            </a:r>
            <a:endParaRPr lang="sv-SE"/>
          </a:p>
          <a:p>
            <a:pPr marL="456565" lvl="1" indent="-229870">
              <a:buFontTx/>
              <a:buChar char="-"/>
            </a:pPr>
            <a:r>
              <a:rPr lang="sv-SE" dirty="0"/>
              <a:t>Göteborgs Stads Parkering AB </a:t>
            </a:r>
            <a:r>
              <a:rPr lang="sv-SE"/>
              <a:t>har arbetat med parkeringsfrågan vid Saltholmen/Långedrag – dock ej specifikt pendelparkering</a:t>
            </a:r>
          </a:p>
          <a:p>
            <a:pPr marL="229870" indent="-229870"/>
            <a:r>
              <a:rPr lang="sv-SE" b="1"/>
              <a:t>Transportmöjligheter för gods </a:t>
            </a:r>
            <a:endParaRPr lang="sv-SE" b="1">
              <a:cs typeface="Arial"/>
            </a:endParaRPr>
          </a:p>
          <a:p>
            <a:pPr marL="512445" lvl="1" indent="-285750">
              <a:buFontTx/>
              <a:buChar char="-"/>
            </a:pPr>
            <a:r>
              <a:rPr lang="sv-SE"/>
              <a:t>Pågående arbete om förslag till ny taxa för frakttrafiken</a:t>
            </a:r>
            <a:r>
              <a:rPr lang="sv-SE" dirty="0"/>
              <a:t> i södra skärgården</a:t>
            </a:r>
            <a:endParaRPr lang="sv-SE"/>
          </a:p>
          <a:p>
            <a:pPr marL="512445" lvl="1" indent="-285750">
              <a:buFontTx/>
              <a:buChar char="-"/>
            </a:pPr>
            <a:r>
              <a:rPr lang="sv-SE"/>
              <a:t>Pågående arbete med </a:t>
            </a:r>
            <a:r>
              <a:rPr lang="sv-SE" err="1"/>
              <a:t>godsplan</a:t>
            </a:r>
            <a:r>
              <a:rPr lang="sv-SE"/>
              <a:t> för näringslivets transporter</a:t>
            </a:r>
            <a:r>
              <a:rPr lang="sv-SE" dirty="0"/>
              <a:t> i Göteborgsregionen</a:t>
            </a:r>
            <a:endParaRPr lang="sv-SE"/>
          </a:p>
        </p:txBody>
      </p:sp>
      <p:pic>
        <p:nvPicPr>
          <p:cNvPr id="1026" name="Picture 2" descr="Godstransport">
            <a:extLst>
              <a:ext uri="{FF2B5EF4-FFF2-40B4-BE49-F238E27FC236}">
                <a16:creationId xmlns:a16="http://schemas.microsoft.com/office/drawing/2014/main" id="{1B35CD30-126F-41CA-9AF0-F3E50EF6D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113" y="2444147"/>
            <a:ext cx="4304087" cy="2360306"/>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C68C386E-B960-401A-808E-8A022D8DFF1B}"/>
              </a:ext>
            </a:extLst>
          </p:cNvPr>
          <p:cNvSpPr txBox="1"/>
          <p:nvPr/>
        </p:nvSpPr>
        <p:spPr>
          <a:xfrm>
            <a:off x="7289113" y="4925517"/>
            <a:ext cx="3069011" cy="276999"/>
          </a:xfrm>
          <a:prstGeom prst="rect">
            <a:avLst/>
          </a:prstGeom>
          <a:noFill/>
        </p:spPr>
        <p:txBody>
          <a:bodyPr wrap="square" rtlCol="0">
            <a:spAutoFit/>
          </a:bodyPr>
          <a:lstStyle/>
          <a:p>
            <a:r>
              <a:rPr lang="sv-SE" sz="1200" i="1"/>
              <a:t>Bild: Styrsöbolaget</a:t>
            </a:r>
          </a:p>
        </p:txBody>
      </p:sp>
    </p:spTree>
    <p:extLst>
      <p:ext uri="{BB962C8B-B14F-4D97-AF65-F5344CB8AC3E}">
        <p14:creationId xmlns:p14="http://schemas.microsoft.com/office/powerpoint/2010/main" val="189933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61F081-6E8C-40D0-AB4B-9DDFFC3EA764}"/>
              </a:ext>
            </a:extLst>
          </p:cNvPr>
          <p:cNvSpPr>
            <a:spLocks noGrp="1"/>
          </p:cNvSpPr>
          <p:nvPr>
            <p:ph type="title"/>
          </p:nvPr>
        </p:nvSpPr>
        <p:spPr/>
        <p:txBody>
          <a:bodyPr>
            <a:normAutofit/>
          </a:bodyPr>
          <a:lstStyle/>
          <a:p>
            <a:r>
              <a:rPr lang="sv-SE"/>
              <a:t>Fler utmaningar och behov</a:t>
            </a:r>
          </a:p>
        </p:txBody>
      </p:sp>
      <p:graphicFrame>
        <p:nvGraphicFramePr>
          <p:cNvPr id="7" name="Tabell 8">
            <a:extLst>
              <a:ext uri="{FF2B5EF4-FFF2-40B4-BE49-F238E27FC236}">
                <a16:creationId xmlns:a16="http://schemas.microsoft.com/office/drawing/2014/main" id="{71EB14F1-F186-40A7-8ADD-9F6972AA4420}"/>
              </a:ext>
            </a:extLst>
          </p:cNvPr>
          <p:cNvGraphicFramePr>
            <a:graphicFrameLocks noGrp="1"/>
          </p:cNvGraphicFramePr>
          <p:nvPr>
            <p:extLst>
              <p:ext uri="{D42A27DB-BD31-4B8C-83A1-F6EECF244321}">
                <p14:modId xmlns:p14="http://schemas.microsoft.com/office/powerpoint/2010/main" val="2337651446"/>
              </p:ext>
            </p:extLst>
          </p:nvPr>
        </p:nvGraphicFramePr>
        <p:xfrm>
          <a:off x="0" y="1120950"/>
          <a:ext cx="12192000" cy="5737050"/>
        </p:xfrm>
        <a:graphic>
          <a:graphicData uri="http://schemas.openxmlformats.org/drawingml/2006/table">
            <a:tbl>
              <a:tblPr firstRow="1" bandRow="1">
                <a:tableStyleId>{F5AB1C69-6EDB-4FF4-983F-18BD219EF322}</a:tableStyleId>
              </a:tblPr>
              <a:tblGrid>
                <a:gridCol w="3666805">
                  <a:extLst>
                    <a:ext uri="{9D8B030D-6E8A-4147-A177-3AD203B41FA5}">
                      <a16:colId xmlns:a16="http://schemas.microsoft.com/office/drawing/2014/main" val="2592041914"/>
                    </a:ext>
                  </a:extLst>
                </a:gridCol>
                <a:gridCol w="4461195">
                  <a:extLst>
                    <a:ext uri="{9D8B030D-6E8A-4147-A177-3AD203B41FA5}">
                      <a16:colId xmlns:a16="http://schemas.microsoft.com/office/drawing/2014/main" val="1287708936"/>
                    </a:ext>
                  </a:extLst>
                </a:gridCol>
                <a:gridCol w="4064000">
                  <a:extLst>
                    <a:ext uri="{9D8B030D-6E8A-4147-A177-3AD203B41FA5}">
                      <a16:colId xmlns:a16="http://schemas.microsoft.com/office/drawing/2014/main" val="1257382661"/>
                    </a:ext>
                  </a:extLst>
                </a:gridCol>
              </a:tblGrid>
              <a:tr h="370132">
                <a:tc>
                  <a:txBody>
                    <a:bodyPr/>
                    <a:lstStyle/>
                    <a:p>
                      <a:r>
                        <a:rPr lang="sv-SE"/>
                        <a:t>Utmaning</a:t>
                      </a:r>
                    </a:p>
                  </a:txBody>
                  <a:tcPr/>
                </a:tc>
                <a:tc>
                  <a:txBody>
                    <a:bodyPr/>
                    <a:lstStyle/>
                    <a:p>
                      <a:r>
                        <a:rPr lang="sv-SE"/>
                        <a:t>Behov</a:t>
                      </a:r>
                    </a:p>
                  </a:txBody>
                  <a:tcPr/>
                </a:tc>
                <a:tc>
                  <a:txBody>
                    <a:bodyPr/>
                    <a:lstStyle/>
                    <a:p>
                      <a:r>
                        <a:rPr lang="sv-SE"/>
                        <a:t>Möjlig hantering</a:t>
                      </a:r>
                    </a:p>
                  </a:txBody>
                  <a:tcPr/>
                </a:tc>
                <a:extLst>
                  <a:ext uri="{0D108BD9-81ED-4DB2-BD59-A6C34878D82A}">
                    <a16:rowId xmlns:a16="http://schemas.microsoft.com/office/drawing/2014/main" val="3060538986"/>
                  </a:ext>
                </a:extLst>
              </a:tr>
              <a:tr h="1202930">
                <a:tc>
                  <a:txBody>
                    <a:bodyPr/>
                    <a:lstStyle/>
                    <a:p>
                      <a:r>
                        <a:rPr lang="sv-SE"/>
                        <a:t>Åldrande befolkning, locka barnfamiljer</a:t>
                      </a:r>
                    </a:p>
                  </a:txBody>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sv-SE"/>
                        <a:t>Öka underlag till förskola/skola, service och kollektivtrafik</a:t>
                      </a:r>
                    </a:p>
                    <a:p>
                      <a:endParaRPr lang="sv-SE"/>
                    </a:p>
                  </a:txBody>
                  <a:tcPr/>
                </a:tc>
                <a:tc>
                  <a:txBody>
                    <a:bodyPr/>
                    <a:lstStyle/>
                    <a:p>
                      <a:pPr marL="285750" indent="-285750">
                        <a:buFont typeface="Arial" panose="020B0604020202020204" pitchFamily="34" charset="0"/>
                        <a:buChar char="•"/>
                      </a:pPr>
                      <a:r>
                        <a:rPr lang="sv-SE" dirty="0"/>
                        <a:t>Både fysisk planering och budgetfråga</a:t>
                      </a:r>
                    </a:p>
                    <a:p>
                      <a:pPr marL="285750" indent="-285750">
                        <a:buFont typeface="Arial" panose="020B0604020202020204" pitchFamily="34" charset="0"/>
                        <a:buChar char="•"/>
                      </a:pPr>
                      <a:r>
                        <a:rPr lang="sv-SE" dirty="0"/>
                        <a:t>Möjliggöra flyttkedjor genom att komplettera m andra boendeformer</a:t>
                      </a:r>
                    </a:p>
                  </a:txBody>
                  <a:tcPr/>
                </a:tc>
                <a:extLst>
                  <a:ext uri="{0D108BD9-81ED-4DB2-BD59-A6C34878D82A}">
                    <a16:rowId xmlns:a16="http://schemas.microsoft.com/office/drawing/2014/main" val="2099695909"/>
                  </a:ext>
                </a:extLst>
              </a:tr>
              <a:tr h="1202930">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sv-SE"/>
                        <a:t>Attraktivt besöksmål för turister</a:t>
                      </a:r>
                    </a:p>
                    <a:p>
                      <a:endParaRPr lang="sv-SE"/>
                    </a:p>
                  </a:txBody>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sv-SE" dirty="0"/>
                        <a:t>Behov som offentliga toaletter, strandstädning, ökad kapacitet i båttrafiken sommartid</a:t>
                      </a:r>
                    </a:p>
                    <a:p>
                      <a:endParaRPr lang="sv-SE" dirty="0"/>
                    </a:p>
                  </a:txBody>
                  <a:tcPr/>
                </a:tc>
                <a:tc>
                  <a:txBody>
                    <a:bodyPr/>
                    <a:lstStyle/>
                    <a:p>
                      <a:pPr marL="285750" indent="-285750">
                        <a:buFont typeface="Arial" panose="020B0604020202020204" pitchFamily="34" charset="0"/>
                        <a:buChar char="•"/>
                      </a:pPr>
                      <a:r>
                        <a:rPr lang="sv-SE"/>
                        <a:t>Budgetfråga, behov av kontinuitet</a:t>
                      </a:r>
                    </a:p>
                    <a:p>
                      <a:pPr marL="285750" indent="-285750">
                        <a:buFont typeface="Arial" panose="020B0604020202020204" pitchFamily="34" charset="0"/>
                        <a:buChar char="•"/>
                      </a:pPr>
                      <a:r>
                        <a:rPr lang="sv-SE"/>
                        <a:t>Dialog och samverkan viktig, </a:t>
                      </a:r>
                      <a:br>
                        <a:rPr lang="sv-SE"/>
                      </a:br>
                      <a:r>
                        <a:rPr lang="sv-SE"/>
                        <a:t>en part är Västtrafik</a:t>
                      </a:r>
                    </a:p>
                  </a:txBody>
                  <a:tcPr/>
                </a:tc>
                <a:extLst>
                  <a:ext uri="{0D108BD9-81ED-4DB2-BD59-A6C34878D82A}">
                    <a16:rowId xmlns:a16="http://schemas.microsoft.com/office/drawing/2014/main" val="1016662759"/>
                  </a:ext>
                </a:extLst>
              </a:tr>
              <a:tr h="1758128">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sv-SE"/>
                        <a:t>Efterfrågan småbåtsplatser, Restaurering av </a:t>
                      </a:r>
                      <a:r>
                        <a:rPr lang="sv-SE" err="1"/>
                        <a:t>ålgräsängar</a:t>
                      </a:r>
                      <a:r>
                        <a:rPr lang="sv-SE"/>
                        <a:t>, </a:t>
                      </a:r>
                      <a:br>
                        <a:rPr lang="sv-SE"/>
                      </a:br>
                      <a:r>
                        <a:rPr lang="sv-SE"/>
                        <a:t>Marina näringar</a:t>
                      </a:r>
                      <a:br>
                        <a:rPr lang="sv-SE"/>
                      </a:br>
                      <a:r>
                        <a:rPr lang="sv-SE"/>
                        <a:t>Havsbaserad energiproduktion</a:t>
                      </a:r>
                    </a:p>
                    <a:p>
                      <a:endParaRPr lang="sv-SE"/>
                    </a:p>
                  </a:txBody>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sv-SE"/>
                        <a:t>Behov av kartläggning och avvägning</a:t>
                      </a:r>
                    </a:p>
                    <a:p>
                      <a:endParaRPr lang="sv-SE"/>
                    </a:p>
                  </a:txBody>
                  <a:tcPr/>
                </a:tc>
                <a:tc>
                  <a:txBody>
                    <a:bodyPr/>
                    <a:lstStyle/>
                    <a:p>
                      <a:pPr marL="285750" indent="-285750">
                        <a:buFont typeface="Arial" panose="020B0604020202020204" pitchFamily="34" charset="0"/>
                        <a:buChar char="•"/>
                      </a:pPr>
                      <a:r>
                        <a:rPr lang="sv-SE"/>
                        <a:t>Fördjupningar i dessa frågor utifrån prioritering av politiken</a:t>
                      </a:r>
                    </a:p>
                    <a:p>
                      <a:pPr marL="285750" indent="-285750">
                        <a:buFont typeface="Arial" panose="020B0604020202020204" pitchFamily="34" charset="0"/>
                        <a:buChar char="•"/>
                      </a:pPr>
                      <a:r>
                        <a:rPr lang="sv-SE"/>
                        <a:t>Kan hanteras i större uppdrag (t.ex. en fördjupad översiktsplan) eller genom enskilda utredningar</a:t>
                      </a:r>
                    </a:p>
                    <a:p>
                      <a:endParaRPr lang="sv-SE"/>
                    </a:p>
                  </a:txBody>
                  <a:tcPr/>
                </a:tc>
                <a:extLst>
                  <a:ext uri="{0D108BD9-81ED-4DB2-BD59-A6C34878D82A}">
                    <a16:rowId xmlns:a16="http://schemas.microsoft.com/office/drawing/2014/main" val="2543028076"/>
                  </a:ext>
                </a:extLst>
              </a:tr>
              <a:tr h="1202930">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sv-SE" dirty="0"/>
                        <a:t>”Varsam komplettering” – behov av underlag för kulturmiljö och landskapsbild likaså</a:t>
                      </a:r>
                      <a:br>
                        <a:rPr lang="sv-SE" dirty="0"/>
                      </a:br>
                      <a:r>
                        <a:rPr lang="sv-SE" dirty="0"/>
                        <a:t>Klassisk skärgårdsarkitektur</a:t>
                      </a:r>
                    </a:p>
                  </a:txBody>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sv-SE"/>
                        <a:t>Behov av kartläggning, avvägning och definition</a:t>
                      </a:r>
                    </a:p>
                    <a:p>
                      <a:endParaRPr lang="sv-SE"/>
                    </a:p>
                  </a:txBody>
                  <a:tcPr/>
                </a:tc>
                <a:tc>
                  <a:txBody>
                    <a:bodyPr/>
                    <a:lstStyle/>
                    <a:p>
                      <a:pPr marL="285750" indent="-285750">
                        <a:buFont typeface="Arial" panose="020B0604020202020204" pitchFamily="34" charset="0"/>
                        <a:buChar char="•"/>
                      </a:pPr>
                      <a:r>
                        <a:rPr lang="sv-SE" dirty="0"/>
                        <a:t>Kan hanteras i detaljplanprocess</a:t>
                      </a:r>
                    </a:p>
                    <a:p>
                      <a:pPr marL="285750" indent="-285750">
                        <a:buFont typeface="Arial" panose="020B0604020202020204" pitchFamily="34" charset="0"/>
                        <a:buChar char="•"/>
                      </a:pPr>
                      <a:r>
                        <a:rPr lang="sv-SE" dirty="0"/>
                        <a:t>Eller kan hanteras i övergripande följduppdrag (t.ex. en fördjupad översiktsplan)</a:t>
                      </a:r>
                    </a:p>
                  </a:txBody>
                  <a:tcPr/>
                </a:tc>
                <a:extLst>
                  <a:ext uri="{0D108BD9-81ED-4DB2-BD59-A6C34878D82A}">
                    <a16:rowId xmlns:a16="http://schemas.microsoft.com/office/drawing/2014/main" val="3381005613"/>
                  </a:ext>
                </a:extLst>
              </a:tr>
            </a:tbl>
          </a:graphicData>
        </a:graphic>
      </p:graphicFrame>
    </p:spTree>
    <p:extLst>
      <p:ext uri="{BB962C8B-B14F-4D97-AF65-F5344CB8AC3E}">
        <p14:creationId xmlns:p14="http://schemas.microsoft.com/office/powerpoint/2010/main" val="12219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21AC6A-11B8-4F21-A87B-8D745B5F09F0}"/>
              </a:ext>
            </a:extLst>
          </p:cNvPr>
          <p:cNvSpPr>
            <a:spLocks noGrp="1"/>
          </p:cNvSpPr>
          <p:nvPr>
            <p:ph type="title"/>
          </p:nvPr>
        </p:nvSpPr>
        <p:spPr>
          <a:xfrm>
            <a:off x="407988" y="404813"/>
            <a:ext cx="9170279" cy="736959"/>
          </a:xfrm>
        </p:spPr>
        <p:txBody>
          <a:bodyPr anchor="ctr">
            <a:normAutofit/>
          </a:bodyPr>
          <a:lstStyle/>
          <a:p>
            <a:r>
              <a:rPr lang="sv-SE"/>
              <a:t>Frågor och inspel från er</a:t>
            </a:r>
          </a:p>
        </p:txBody>
      </p:sp>
      <p:pic>
        <p:nvPicPr>
          <p:cNvPr id="8" name="Platshållare för bild 7">
            <a:extLst>
              <a:ext uri="{FF2B5EF4-FFF2-40B4-BE49-F238E27FC236}">
                <a16:creationId xmlns:a16="http://schemas.microsoft.com/office/drawing/2014/main" id="{CDABBBE5-7AF1-4958-A612-D4573B42861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2747" t="19406" r="18448" b="21171"/>
          <a:stretch/>
        </p:blipFill>
        <p:spPr>
          <a:xfrm>
            <a:off x="1449975" y="1580606"/>
            <a:ext cx="3644318" cy="3147365"/>
          </a:xfrm>
          <a:noFill/>
        </p:spPr>
      </p:pic>
      <p:sp>
        <p:nvSpPr>
          <p:cNvPr id="3" name="Platshållare för innehåll 2">
            <a:extLst>
              <a:ext uri="{FF2B5EF4-FFF2-40B4-BE49-F238E27FC236}">
                <a16:creationId xmlns:a16="http://schemas.microsoft.com/office/drawing/2014/main" id="{DA02BC56-7623-4B3F-AA41-2682DFB946C0}"/>
              </a:ext>
            </a:extLst>
          </p:cNvPr>
          <p:cNvSpPr>
            <a:spLocks noGrp="1"/>
          </p:cNvSpPr>
          <p:nvPr>
            <p:ph sz="half" idx="2"/>
          </p:nvPr>
        </p:nvSpPr>
        <p:spPr>
          <a:xfrm>
            <a:off x="5094293" y="2573517"/>
            <a:ext cx="5251490" cy="3879670"/>
          </a:xfrm>
        </p:spPr>
        <p:txBody>
          <a:bodyPr vert="horz" lIns="0" tIns="0" rIns="0" bIns="0" rtlCol="0">
            <a:normAutofit/>
          </a:bodyPr>
          <a:lstStyle/>
          <a:p>
            <a:pPr marL="229870" indent="-229870"/>
            <a:r>
              <a:rPr lang="sv-SE" dirty="0"/>
              <a:t>Är det någon utmaning, behov, knäckfråga ni vill spela in?</a:t>
            </a:r>
          </a:p>
          <a:p>
            <a:pPr marL="229870" indent="-229870"/>
            <a:r>
              <a:rPr lang="sv-SE" dirty="0"/>
              <a:t>Andra viktiga medskick till fortsatt process?</a:t>
            </a:r>
          </a:p>
          <a:p>
            <a:pPr marL="229870" indent="-229870"/>
            <a:endParaRPr lang="sv-SE" dirty="0"/>
          </a:p>
          <a:p>
            <a:pPr marL="229870" indent="-229870"/>
            <a:endParaRPr lang="sv-SE" dirty="0"/>
          </a:p>
        </p:txBody>
      </p:sp>
    </p:spTree>
    <p:extLst>
      <p:ext uri="{BB962C8B-B14F-4D97-AF65-F5344CB8AC3E}">
        <p14:creationId xmlns:p14="http://schemas.microsoft.com/office/powerpoint/2010/main" val="18126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821E0E-1A35-414F-A02E-D1F71961E79E}"/>
              </a:ext>
            </a:extLst>
          </p:cNvPr>
          <p:cNvSpPr>
            <a:spLocks noGrp="1"/>
          </p:cNvSpPr>
          <p:nvPr>
            <p:ph type="title"/>
          </p:nvPr>
        </p:nvSpPr>
        <p:spPr>
          <a:xfrm>
            <a:off x="407988" y="549194"/>
            <a:ext cx="9170279" cy="736959"/>
          </a:xfrm>
        </p:spPr>
        <p:txBody>
          <a:bodyPr anchor="ctr">
            <a:normAutofit fontScale="90000"/>
          </a:bodyPr>
          <a:lstStyle/>
          <a:p>
            <a:r>
              <a:rPr lang="sv-SE" dirty="0">
                <a:hlinkClick r:id="rId3"/>
              </a:rPr>
              <a:t>Länk: Översiktsplan för Göteborg (goteborg.se)</a:t>
            </a:r>
            <a:br>
              <a:rPr lang="sv-SE" dirty="0"/>
            </a:br>
            <a:endParaRPr lang="sv-SE" dirty="0"/>
          </a:p>
        </p:txBody>
      </p:sp>
      <p:pic>
        <p:nvPicPr>
          <p:cNvPr id="5" name="Bildobjekt 4">
            <a:extLst>
              <a:ext uri="{FF2B5EF4-FFF2-40B4-BE49-F238E27FC236}">
                <a16:creationId xmlns:a16="http://schemas.microsoft.com/office/drawing/2014/main" id="{EC4B0EA3-90A5-4297-B2B0-9758DC94DF24}"/>
              </a:ext>
            </a:extLst>
          </p:cNvPr>
          <p:cNvPicPr>
            <a:picLocks noChangeAspect="1"/>
          </p:cNvPicPr>
          <p:nvPr/>
        </p:nvPicPr>
        <p:blipFill>
          <a:blip r:embed="rId4"/>
          <a:stretch>
            <a:fillRect/>
          </a:stretch>
        </p:blipFill>
        <p:spPr>
          <a:xfrm>
            <a:off x="711827" y="917673"/>
            <a:ext cx="10354886" cy="5507456"/>
          </a:xfrm>
          <a:prstGeom prst="rect">
            <a:avLst/>
          </a:prstGeom>
        </p:spPr>
      </p:pic>
      <p:sp>
        <p:nvSpPr>
          <p:cNvPr id="10" name="Pil: höger 9">
            <a:extLst>
              <a:ext uri="{FF2B5EF4-FFF2-40B4-BE49-F238E27FC236}">
                <a16:creationId xmlns:a16="http://schemas.microsoft.com/office/drawing/2014/main" id="{C4B137D6-DEBA-48ED-B879-7205BECCA30B}"/>
              </a:ext>
            </a:extLst>
          </p:cNvPr>
          <p:cNvSpPr/>
          <p:nvPr/>
        </p:nvSpPr>
        <p:spPr>
          <a:xfrm>
            <a:off x="186987" y="1803880"/>
            <a:ext cx="488841" cy="531577"/>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2" name="Pil: höger 11">
            <a:extLst>
              <a:ext uri="{FF2B5EF4-FFF2-40B4-BE49-F238E27FC236}">
                <a16:creationId xmlns:a16="http://schemas.microsoft.com/office/drawing/2014/main" id="{0CE54D05-A395-4C91-BBC3-E10E54E6E4D5}"/>
              </a:ext>
            </a:extLst>
          </p:cNvPr>
          <p:cNvSpPr/>
          <p:nvPr/>
        </p:nvSpPr>
        <p:spPr>
          <a:xfrm>
            <a:off x="150989" y="2335457"/>
            <a:ext cx="488841" cy="531577"/>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3" name="Pil: höger 12">
            <a:extLst>
              <a:ext uri="{FF2B5EF4-FFF2-40B4-BE49-F238E27FC236}">
                <a16:creationId xmlns:a16="http://schemas.microsoft.com/office/drawing/2014/main" id="{9AF8CF95-B0C1-4B00-AF62-795A1A73BD38}"/>
              </a:ext>
            </a:extLst>
          </p:cNvPr>
          <p:cNvSpPr/>
          <p:nvPr/>
        </p:nvSpPr>
        <p:spPr>
          <a:xfrm rot="10800000">
            <a:off x="10894289" y="3039636"/>
            <a:ext cx="488841" cy="531577"/>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3429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a:xfrm>
            <a:off x="1420648" y="2683963"/>
            <a:ext cx="6148878" cy="309600"/>
          </a:xfrm>
        </p:spPr>
        <p:txBody>
          <a:bodyPr>
            <a:normAutofit fontScale="90000"/>
          </a:bodyPr>
          <a:lstStyle/>
          <a:p>
            <a:r>
              <a:rPr lang="sv-SE"/>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a:xfrm>
            <a:off x="1420648" y="3054538"/>
            <a:ext cx="4675352" cy="2971086"/>
          </a:xfrm>
        </p:spPr>
        <p:txBody>
          <a:bodyPr/>
          <a:lstStyle/>
          <a:p>
            <a:r>
              <a:rPr lang="sv-SE"/>
              <a:t>Karin Vilhelmson</a:t>
            </a:r>
          </a:p>
          <a:p>
            <a:r>
              <a:rPr lang="sv-SE"/>
              <a:t>karin.vilhelmson@sbk.goteborg.se</a:t>
            </a:r>
          </a:p>
          <a:p>
            <a:r>
              <a:rPr lang="sv-SE"/>
              <a:t>Stadsbyggnadskontoret, Göteborgs Stad</a:t>
            </a:r>
          </a:p>
          <a:p>
            <a:endParaRPr lang="sv-SE"/>
          </a:p>
          <a:p>
            <a:r>
              <a:rPr lang="sv-SE"/>
              <a:t>Sara Bronstring</a:t>
            </a:r>
          </a:p>
          <a:p>
            <a:r>
              <a:rPr lang="sv-SE"/>
              <a:t>sara.bronstring@tk.goteborg.se</a:t>
            </a:r>
          </a:p>
          <a:p>
            <a:r>
              <a:rPr lang="sv-SE"/>
              <a:t>Trafikkontoret, Göteborgs Stad</a:t>
            </a:r>
          </a:p>
        </p:txBody>
      </p:sp>
      <p:sp>
        <p:nvSpPr>
          <p:cNvPr id="6" name="Rubrik 1">
            <a:extLst>
              <a:ext uri="{FF2B5EF4-FFF2-40B4-BE49-F238E27FC236}">
                <a16:creationId xmlns:a16="http://schemas.microsoft.com/office/drawing/2014/main" id="{F5B28BA1-8D26-497F-BA5D-C477DB23E3D6}"/>
              </a:ext>
            </a:extLst>
          </p:cNvPr>
          <p:cNvSpPr txBox="1">
            <a:spLocks/>
          </p:cNvSpPr>
          <p:nvPr/>
        </p:nvSpPr>
        <p:spPr>
          <a:xfrm>
            <a:off x="1420650" y="2026977"/>
            <a:ext cx="6148878" cy="309600"/>
          </a:xfrm>
          <a:prstGeom prst="rect">
            <a:avLst/>
          </a:prstGeom>
        </p:spPr>
        <p:txBody>
          <a:bodyPr vert="horz" lIns="0" tIns="45720" rIns="0" bIns="45720" rtlCol="0" anchor="ctr">
            <a:normAutofit fontScale="97500" lnSpcReduction="10000"/>
          </a:bodyPr>
          <a:lstStyle>
            <a:lvl1pPr algn="l" defTabSz="914332" rtl="0" eaLnBrk="1" latinLnBrk="0" hangingPunct="1">
              <a:lnSpc>
                <a:spcPct val="90000"/>
              </a:lnSpc>
              <a:spcBef>
                <a:spcPct val="0"/>
              </a:spcBef>
              <a:buNone/>
              <a:defRPr sz="1700" b="1" kern="0" spc="0" baseline="0">
                <a:solidFill>
                  <a:schemeClr val="bg1"/>
                </a:solidFill>
                <a:latin typeface="+mj-lt"/>
                <a:ea typeface="+mj-ea"/>
                <a:cs typeface="+mj-cs"/>
              </a:defRPr>
            </a:lvl1pPr>
          </a:lstStyle>
          <a:p>
            <a:r>
              <a:rPr lang="sv-SE"/>
              <a:t>TACK!</a:t>
            </a:r>
          </a:p>
        </p:txBody>
      </p:sp>
    </p:spTree>
    <p:extLst>
      <p:ext uri="{BB962C8B-B14F-4D97-AF65-F5344CB8AC3E}">
        <p14:creationId xmlns:p14="http://schemas.microsoft.com/office/powerpoint/2010/main" val="244156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6EEE6-DD2E-D003-7B01-0030C5C3CBC8}"/>
              </a:ext>
            </a:extLst>
          </p:cNvPr>
          <p:cNvSpPr>
            <a:spLocks noGrp="1"/>
          </p:cNvSpPr>
          <p:nvPr>
            <p:ph type="title"/>
          </p:nvPr>
        </p:nvSpPr>
        <p:spPr/>
        <p:txBody>
          <a:bodyPr/>
          <a:lstStyle/>
          <a:p>
            <a:r>
              <a:rPr lang="sv-SE"/>
              <a:t>Syfte med presentationen</a:t>
            </a:r>
          </a:p>
        </p:txBody>
      </p:sp>
      <p:sp>
        <p:nvSpPr>
          <p:cNvPr id="3" name="Platshållare för innehåll 2">
            <a:extLst>
              <a:ext uri="{FF2B5EF4-FFF2-40B4-BE49-F238E27FC236}">
                <a16:creationId xmlns:a16="http://schemas.microsoft.com/office/drawing/2014/main" id="{BF10D104-5D0C-7B62-8C6A-F8FE1CE66841}"/>
              </a:ext>
            </a:extLst>
          </p:cNvPr>
          <p:cNvSpPr>
            <a:spLocks noGrp="1"/>
          </p:cNvSpPr>
          <p:nvPr>
            <p:ph idx="11"/>
          </p:nvPr>
        </p:nvSpPr>
        <p:spPr/>
        <p:txBody>
          <a:bodyPr vert="horz" lIns="0" tIns="0" rIns="0" bIns="0" rtlCol="0" anchor="t">
            <a:normAutofit/>
          </a:bodyPr>
          <a:lstStyle/>
          <a:p>
            <a:pPr marL="0" indent="0">
              <a:buNone/>
            </a:pPr>
            <a:endParaRPr lang="sv-SE">
              <a:cs typeface="Arial"/>
            </a:endParaRPr>
          </a:p>
          <a:p>
            <a:pPr marL="0" indent="0">
              <a:buNone/>
            </a:pPr>
            <a:endParaRPr lang="sv-SE">
              <a:cs typeface="Arial"/>
            </a:endParaRPr>
          </a:p>
          <a:p>
            <a:pPr marL="0" indent="0">
              <a:buNone/>
            </a:pPr>
            <a:r>
              <a:rPr lang="sv-SE">
                <a:cs typeface="Arial"/>
              </a:rPr>
              <a:t>Informera om: hur stadsbyggnadskontoret och trafikkontoret hanterar uppdraget under 2022, samt ge Ö-dialogens representanter möjlighet till inspel inför eventuella framtida fördjupningar</a:t>
            </a:r>
          </a:p>
        </p:txBody>
      </p:sp>
    </p:spTree>
    <p:extLst>
      <p:ext uri="{BB962C8B-B14F-4D97-AF65-F5344CB8AC3E}">
        <p14:creationId xmlns:p14="http://schemas.microsoft.com/office/powerpoint/2010/main" val="78001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C2B58B-2107-4FA1-A622-46E02835D2CA}"/>
              </a:ext>
            </a:extLst>
          </p:cNvPr>
          <p:cNvSpPr>
            <a:spLocks noGrp="1"/>
          </p:cNvSpPr>
          <p:nvPr>
            <p:ph type="title"/>
          </p:nvPr>
        </p:nvSpPr>
        <p:spPr/>
        <p:txBody>
          <a:bodyPr/>
          <a:lstStyle/>
          <a:p>
            <a:r>
              <a:rPr lang="sv-SE"/>
              <a:t>Uppdraget från kommunfullmäktige</a:t>
            </a:r>
          </a:p>
        </p:txBody>
      </p:sp>
      <p:sp>
        <p:nvSpPr>
          <p:cNvPr id="8" name="Platshållare för innehåll 7">
            <a:extLst>
              <a:ext uri="{FF2B5EF4-FFF2-40B4-BE49-F238E27FC236}">
                <a16:creationId xmlns:a16="http://schemas.microsoft.com/office/drawing/2014/main" id="{C646CF5F-78E8-4AA6-8574-412EE5D65823}"/>
              </a:ext>
            </a:extLst>
          </p:cNvPr>
          <p:cNvSpPr>
            <a:spLocks noGrp="1"/>
          </p:cNvSpPr>
          <p:nvPr>
            <p:ph idx="11"/>
          </p:nvPr>
        </p:nvSpPr>
        <p:spPr>
          <a:xfrm>
            <a:off x="1056000" y="1738313"/>
            <a:ext cx="8088000" cy="3976687"/>
          </a:xfrm>
        </p:spPr>
        <p:txBody>
          <a:bodyPr>
            <a:normAutofit/>
          </a:bodyPr>
          <a:lstStyle/>
          <a:p>
            <a:r>
              <a:rPr lang="sv-SE"/>
              <a:t>Byggnadsnämnden får i uppdrag att, tillsammans med berörda nämnder, ta fram en strategisk plan för södra skärgården</a:t>
            </a:r>
          </a:p>
          <a:p>
            <a:endParaRPr lang="sv-SE" sz="2000"/>
          </a:p>
          <a:p>
            <a:endParaRPr lang="sv-SE"/>
          </a:p>
          <a:p>
            <a:endParaRPr lang="sv-SE"/>
          </a:p>
          <a:p>
            <a:endParaRPr lang="sv-SE"/>
          </a:p>
          <a:p>
            <a:endParaRPr lang="sv-SE"/>
          </a:p>
          <a:p>
            <a:endParaRPr lang="sv-SE"/>
          </a:p>
          <a:p>
            <a:endParaRPr lang="sv-SE"/>
          </a:p>
          <a:p>
            <a:endParaRPr lang="sv-SE"/>
          </a:p>
          <a:p>
            <a:endParaRPr lang="sv-SE"/>
          </a:p>
          <a:p>
            <a:endParaRPr lang="sv-SE"/>
          </a:p>
          <a:p>
            <a:endParaRPr lang="sv-SE"/>
          </a:p>
          <a:p>
            <a:endParaRPr lang="sv-SE"/>
          </a:p>
          <a:p>
            <a:endParaRPr lang="sv-SE"/>
          </a:p>
        </p:txBody>
      </p:sp>
      <p:sp>
        <p:nvSpPr>
          <p:cNvPr id="4" name="Platshållare för innehåll 2">
            <a:extLst>
              <a:ext uri="{FF2B5EF4-FFF2-40B4-BE49-F238E27FC236}">
                <a16:creationId xmlns:a16="http://schemas.microsoft.com/office/drawing/2014/main" id="{F378A2EE-76A0-4C9C-8CA5-BCC644E8FAB0}"/>
              </a:ext>
            </a:extLst>
          </p:cNvPr>
          <p:cNvSpPr txBox="1">
            <a:spLocks/>
          </p:cNvSpPr>
          <p:nvPr/>
        </p:nvSpPr>
        <p:spPr>
          <a:xfrm>
            <a:off x="1056000" y="2812984"/>
            <a:ext cx="8595360" cy="3176336"/>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200" i="1" dirty="0">
                <a:latin typeface="Times New Roman" panose="02020603050405020304" pitchFamily="18" charset="0"/>
                <a:cs typeface="Times New Roman" panose="02020603050405020304" pitchFamily="18" charset="0"/>
              </a:rPr>
              <a:t>”Försvarsmakten, som återinrättat ett amfibieregemente i Göteborg, vill att skärgården ska vara levande och utvecklas inom ramen för </a:t>
            </a:r>
            <a:r>
              <a:rPr lang="sv-SE" sz="2200" b="1" i="1" dirty="0">
                <a:latin typeface="Times New Roman" panose="02020603050405020304" pitchFamily="18" charset="0"/>
                <a:cs typeface="Times New Roman" panose="02020603050405020304" pitchFamily="18" charset="0"/>
              </a:rPr>
              <a:t>totalförsvaret</a:t>
            </a:r>
            <a:r>
              <a:rPr lang="sv-SE" sz="2200" i="1"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endParaRPr lang="sv-SE" sz="2200" i="1" dirty="0">
              <a:latin typeface="Times New Roman" panose="02020603050405020304" pitchFamily="18" charset="0"/>
              <a:cs typeface="Times New Roman" panose="02020603050405020304" pitchFamily="18" charset="0"/>
            </a:endParaRPr>
          </a:p>
          <a:p>
            <a:pPr marL="0" indent="0">
              <a:spcBef>
                <a:spcPts val="0"/>
              </a:spcBef>
              <a:spcAft>
                <a:spcPts val="0"/>
              </a:spcAft>
              <a:buFont typeface="Arial" panose="020B0604020202020204" pitchFamily="34" charset="0"/>
              <a:buNone/>
            </a:pPr>
            <a:r>
              <a:rPr lang="sv-SE" sz="2200" i="1" dirty="0">
                <a:latin typeface="Times New Roman" panose="02020603050405020304" pitchFamily="18" charset="0"/>
                <a:cs typeface="Times New Roman" panose="02020603050405020304" pitchFamily="18" charset="0"/>
              </a:rPr>
              <a:t>”… för att kunna bevara en levande skärgård /…/ behövs </a:t>
            </a:r>
            <a:r>
              <a:rPr lang="sv-SE" sz="2200" b="1" i="1" dirty="0">
                <a:latin typeface="Times New Roman" panose="02020603050405020304" pitchFamily="18" charset="0"/>
                <a:cs typeface="Times New Roman" panose="02020603050405020304" pitchFamily="18" charset="0"/>
              </a:rPr>
              <a:t>planändringar</a:t>
            </a:r>
            <a:r>
              <a:rPr lang="sv-SE" sz="2200" i="1" dirty="0">
                <a:latin typeface="Times New Roman" panose="02020603050405020304" pitchFamily="18" charset="0"/>
                <a:cs typeface="Times New Roman" panose="02020603050405020304" pitchFamily="18" charset="0"/>
              </a:rPr>
              <a:t> /…/ för att exempelvis möjliggöra </a:t>
            </a:r>
            <a:r>
              <a:rPr lang="sv-SE" sz="2200" b="1" i="1" dirty="0">
                <a:latin typeface="Times New Roman" panose="02020603050405020304" pitchFamily="18" charset="0"/>
                <a:cs typeface="Times New Roman" panose="02020603050405020304" pitchFamily="18" charset="0"/>
              </a:rPr>
              <a:t>klassisk skärgårdsarkitektur </a:t>
            </a:r>
            <a:r>
              <a:rPr lang="sv-SE" sz="2200" i="1" dirty="0">
                <a:latin typeface="Times New Roman" panose="02020603050405020304" pitchFamily="18" charset="0"/>
                <a:cs typeface="Times New Roman" panose="02020603050405020304" pitchFamily="18" charset="0"/>
              </a:rPr>
              <a:t>med förhöjda väggliv och kupor /…/ Vad gäller nybyggnation resulterade ett större planarbete på Brännö i två mindre detaljplanarbeten, vilket kan tjäna som ett exempel i detta arbete.”</a:t>
            </a:r>
          </a:p>
          <a:p>
            <a:pPr marL="0" indent="0">
              <a:buFont typeface="Arial" panose="020B0604020202020204" pitchFamily="34" charset="0"/>
              <a:buNone/>
            </a:pPr>
            <a:endParaRPr lang="sv-SE" sz="1400" dirty="0">
              <a:latin typeface="Times New Roman" panose="02020603050405020304" pitchFamily="18" charset="0"/>
              <a:cs typeface="Times New Roman" panose="02020603050405020304" pitchFamily="18" charset="0"/>
            </a:endParaRPr>
          </a:p>
        </p:txBody>
      </p:sp>
      <p:sp>
        <p:nvSpPr>
          <p:cNvPr id="9" name="textruta 8">
            <a:extLst>
              <a:ext uri="{FF2B5EF4-FFF2-40B4-BE49-F238E27FC236}">
                <a16:creationId xmlns:a16="http://schemas.microsoft.com/office/drawing/2014/main" id="{37598334-EBB3-4EFB-9EC5-D55A53952B05}"/>
              </a:ext>
            </a:extLst>
          </p:cNvPr>
          <p:cNvSpPr txBox="1"/>
          <p:nvPr/>
        </p:nvSpPr>
        <p:spPr>
          <a:xfrm>
            <a:off x="3864058" y="5989320"/>
            <a:ext cx="8325851" cy="276999"/>
          </a:xfrm>
          <a:prstGeom prst="rect">
            <a:avLst/>
          </a:prstGeom>
          <a:noFill/>
        </p:spPr>
        <p:txBody>
          <a:bodyPr wrap="square">
            <a:spAutoFit/>
          </a:bodyPr>
          <a:lstStyle/>
          <a:p>
            <a:r>
              <a:rPr lang="sv-SE" sz="1200" dirty="0">
                <a:hlinkClick r:id="rId3"/>
              </a:rPr>
              <a:t>Länk: Göteborgs Stads Budget 2021 och flerårsplaner 2022-2023 (goteborg.se)</a:t>
            </a:r>
            <a:r>
              <a:rPr lang="sv-SE" sz="1200" dirty="0"/>
              <a:t>sidan 42</a:t>
            </a:r>
            <a:endParaRPr lang="sv-SE" sz="1200" dirty="0">
              <a:solidFill>
                <a:schemeClr val="accent1">
                  <a:lumMod val="75000"/>
                </a:schemeClr>
              </a:solidFill>
            </a:endParaRPr>
          </a:p>
        </p:txBody>
      </p:sp>
    </p:spTree>
    <p:extLst>
      <p:ext uri="{BB962C8B-B14F-4D97-AF65-F5344CB8AC3E}">
        <p14:creationId xmlns:p14="http://schemas.microsoft.com/office/powerpoint/2010/main" val="101361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94F399-74E8-4923-A0E8-37B02803059A}"/>
              </a:ext>
            </a:extLst>
          </p:cNvPr>
          <p:cNvSpPr>
            <a:spLocks noGrp="1"/>
          </p:cNvSpPr>
          <p:nvPr>
            <p:ph type="title"/>
          </p:nvPr>
        </p:nvSpPr>
        <p:spPr/>
        <p:txBody>
          <a:bodyPr/>
          <a:lstStyle/>
          <a:p>
            <a:r>
              <a:rPr lang="sv-SE"/>
              <a:t>Uppdraget från kommunfullmäktige</a:t>
            </a:r>
          </a:p>
        </p:txBody>
      </p:sp>
      <p:sp>
        <p:nvSpPr>
          <p:cNvPr id="3" name="Platshållare för innehåll 2">
            <a:extLst>
              <a:ext uri="{FF2B5EF4-FFF2-40B4-BE49-F238E27FC236}">
                <a16:creationId xmlns:a16="http://schemas.microsoft.com/office/drawing/2014/main" id="{4D217B56-6F03-4224-9FEA-AF00A41747B1}"/>
              </a:ext>
            </a:extLst>
          </p:cNvPr>
          <p:cNvSpPr>
            <a:spLocks noGrp="1"/>
          </p:cNvSpPr>
          <p:nvPr>
            <p:ph idx="11"/>
          </p:nvPr>
        </p:nvSpPr>
        <p:spPr/>
        <p:txBody>
          <a:bodyPr/>
          <a:lstStyle/>
          <a:p>
            <a:r>
              <a:rPr lang="sv-SE"/>
              <a:t>En d</a:t>
            </a:r>
            <a:r>
              <a:rPr lang="sv-SE" sz="2000"/>
              <a:t>el av uppdraget </a:t>
            </a:r>
            <a:r>
              <a:rPr lang="sv-SE"/>
              <a:t>går </a:t>
            </a:r>
            <a:r>
              <a:rPr lang="sv-SE" sz="2000"/>
              <a:t>till trafiknämnden</a:t>
            </a:r>
          </a:p>
          <a:p>
            <a:endParaRPr lang="sv-SE"/>
          </a:p>
        </p:txBody>
      </p:sp>
      <p:sp>
        <p:nvSpPr>
          <p:cNvPr id="5" name="textruta 4">
            <a:extLst>
              <a:ext uri="{FF2B5EF4-FFF2-40B4-BE49-F238E27FC236}">
                <a16:creationId xmlns:a16="http://schemas.microsoft.com/office/drawing/2014/main" id="{6D1DE98B-4DD3-4A56-B77F-7B85E82501CD}"/>
              </a:ext>
            </a:extLst>
          </p:cNvPr>
          <p:cNvSpPr txBox="1"/>
          <p:nvPr/>
        </p:nvSpPr>
        <p:spPr>
          <a:xfrm>
            <a:off x="1056000" y="2326360"/>
            <a:ext cx="8732893" cy="2462213"/>
          </a:xfrm>
          <a:prstGeom prst="rect">
            <a:avLst/>
          </a:prstGeom>
          <a:noFill/>
        </p:spPr>
        <p:txBody>
          <a:bodyPr wrap="square">
            <a:spAutoFit/>
          </a:bodyPr>
          <a:lstStyle/>
          <a:p>
            <a:pPr marL="0" indent="0">
              <a:buNone/>
            </a:pPr>
            <a:r>
              <a:rPr lang="sv-SE" sz="2200" i="1">
                <a:latin typeface="Times New Roman" panose="02020603050405020304" pitchFamily="18" charset="0"/>
                <a:cs typeface="Times New Roman" panose="02020603050405020304" pitchFamily="18" charset="0"/>
              </a:rPr>
              <a:t>”Den strategiska planen för skärgårdens framtida utveckling ska inbegripa utökad kollektivtrafik i form av tätare turer, bättre arbets- och studiependlingsmöjligheter från skärgården in till centrala Göteborg, tvärförbindelser mellan öarna och förutsättningar för utökad samhällsservice. Den strategiska planen ska också inbegripa utökade pendelparkeringsmöjligheter på fastlandet för skärgårdsboende och transportmöjligheter för gods.” </a:t>
            </a:r>
          </a:p>
        </p:txBody>
      </p:sp>
      <p:sp>
        <p:nvSpPr>
          <p:cNvPr id="7" name="textruta 6">
            <a:extLst>
              <a:ext uri="{FF2B5EF4-FFF2-40B4-BE49-F238E27FC236}">
                <a16:creationId xmlns:a16="http://schemas.microsoft.com/office/drawing/2014/main" id="{885D98D2-37EA-4499-9049-BDD6272E0AD5}"/>
              </a:ext>
            </a:extLst>
          </p:cNvPr>
          <p:cNvSpPr txBox="1"/>
          <p:nvPr/>
        </p:nvSpPr>
        <p:spPr>
          <a:xfrm>
            <a:off x="3634698" y="5707266"/>
            <a:ext cx="8304410" cy="276999"/>
          </a:xfrm>
          <a:prstGeom prst="rect">
            <a:avLst/>
          </a:prstGeom>
          <a:noFill/>
        </p:spPr>
        <p:txBody>
          <a:bodyPr wrap="square">
            <a:spAutoFit/>
          </a:bodyPr>
          <a:lstStyle/>
          <a:p>
            <a:r>
              <a:rPr lang="sv-SE" sz="1200" dirty="0">
                <a:hlinkClick r:id="rId2"/>
              </a:rPr>
              <a:t>Länk: Göteborgs Stads Budget 2021 och flerårsplaner 2022-2023 (goteborg.se)</a:t>
            </a:r>
            <a:r>
              <a:rPr lang="sv-SE" sz="1200" dirty="0"/>
              <a:t>– sid 132</a:t>
            </a:r>
          </a:p>
        </p:txBody>
      </p:sp>
    </p:spTree>
    <p:extLst>
      <p:ext uri="{BB962C8B-B14F-4D97-AF65-F5344CB8AC3E}">
        <p14:creationId xmlns:p14="http://schemas.microsoft.com/office/powerpoint/2010/main" val="50416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80BEF-5428-4B7B-B9E1-28E8B80A2C0C}"/>
              </a:ext>
            </a:extLst>
          </p:cNvPr>
          <p:cNvSpPr>
            <a:spLocks noGrp="1"/>
          </p:cNvSpPr>
          <p:nvPr>
            <p:ph type="title"/>
          </p:nvPr>
        </p:nvSpPr>
        <p:spPr/>
        <p:txBody>
          <a:bodyPr/>
          <a:lstStyle/>
          <a:p>
            <a:r>
              <a:rPr lang="sv-SE"/>
              <a:t>Hur ta oss an uppdraget i år?</a:t>
            </a:r>
          </a:p>
        </p:txBody>
      </p:sp>
      <p:sp>
        <p:nvSpPr>
          <p:cNvPr id="3" name="Platshållare för innehåll 2">
            <a:extLst>
              <a:ext uri="{FF2B5EF4-FFF2-40B4-BE49-F238E27FC236}">
                <a16:creationId xmlns:a16="http://schemas.microsoft.com/office/drawing/2014/main" id="{BFA788C8-2239-4DF1-B1D8-F061B7469E30}"/>
              </a:ext>
            </a:extLst>
          </p:cNvPr>
          <p:cNvSpPr>
            <a:spLocks noGrp="1"/>
          </p:cNvSpPr>
          <p:nvPr>
            <p:ph idx="11"/>
          </p:nvPr>
        </p:nvSpPr>
        <p:spPr>
          <a:xfrm>
            <a:off x="1056000" y="1986506"/>
            <a:ext cx="4827442" cy="4217319"/>
          </a:xfrm>
        </p:spPr>
        <p:txBody>
          <a:bodyPr>
            <a:normAutofit/>
          </a:bodyPr>
          <a:lstStyle/>
          <a:p>
            <a:r>
              <a:rPr lang="sv-SE"/>
              <a:t>Stort uppdrag med många komplexa frågor</a:t>
            </a:r>
          </a:p>
          <a:p>
            <a:r>
              <a:rPr lang="sv-SE"/>
              <a:t>Det finns nyligen avslutade och pågående utredningar inom flera frågor som rör Södra skärgården</a:t>
            </a:r>
          </a:p>
          <a:p>
            <a:r>
              <a:rPr lang="sv-SE"/>
              <a:t>Finns behov av att sammanfatta kunskapsläget och identifiera behov av fördjupningar </a:t>
            </a:r>
            <a:br>
              <a:rPr lang="sv-SE"/>
            </a:br>
            <a:endParaRPr lang="sv-SE"/>
          </a:p>
          <a:p>
            <a:pPr marL="0" indent="0">
              <a:buNone/>
            </a:pPr>
            <a:br>
              <a:rPr lang="sv-SE"/>
            </a:br>
            <a:endParaRPr lang="sv-SE"/>
          </a:p>
        </p:txBody>
      </p:sp>
      <p:pic>
        <p:nvPicPr>
          <p:cNvPr id="4" name="Bildobjekt 3">
            <a:extLst>
              <a:ext uri="{FF2B5EF4-FFF2-40B4-BE49-F238E27FC236}">
                <a16:creationId xmlns:a16="http://schemas.microsoft.com/office/drawing/2014/main" id="{88062DC3-4295-4552-B579-99BBB5DEF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38312"/>
            <a:ext cx="5640716" cy="3764830"/>
          </a:xfrm>
          <a:prstGeom prst="rect">
            <a:avLst/>
          </a:prstGeom>
        </p:spPr>
      </p:pic>
      <p:sp>
        <p:nvSpPr>
          <p:cNvPr id="5" name="textruta 4">
            <a:extLst>
              <a:ext uri="{FF2B5EF4-FFF2-40B4-BE49-F238E27FC236}">
                <a16:creationId xmlns:a16="http://schemas.microsoft.com/office/drawing/2014/main" id="{AEEDE010-35C9-463C-BE1E-DC90812379F8}"/>
              </a:ext>
            </a:extLst>
          </p:cNvPr>
          <p:cNvSpPr txBox="1"/>
          <p:nvPr/>
        </p:nvSpPr>
        <p:spPr>
          <a:xfrm>
            <a:off x="9122989" y="5589820"/>
            <a:ext cx="3069011" cy="276999"/>
          </a:xfrm>
          <a:prstGeom prst="rect">
            <a:avLst/>
          </a:prstGeom>
          <a:noFill/>
        </p:spPr>
        <p:txBody>
          <a:bodyPr wrap="square" rtlCol="0">
            <a:spAutoFit/>
          </a:bodyPr>
          <a:lstStyle/>
          <a:p>
            <a:r>
              <a:rPr lang="sv-SE" sz="1200" i="1"/>
              <a:t>Donsö. Foto: </a:t>
            </a:r>
            <a:r>
              <a:rPr lang="sv-SE" sz="1200" i="1" err="1"/>
              <a:t>Steampipe</a:t>
            </a:r>
            <a:r>
              <a:rPr lang="sv-SE" sz="1200" i="1"/>
              <a:t> </a:t>
            </a:r>
            <a:r>
              <a:rPr lang="sv-SE" sz="1200" i="1" err="1"/>
              <a:t>production</a:t>
            </a:r>
            <a:endParaRPr lang="sv-SE" sz="1200" i="1"/>
          </a:p>
        </p:txBody>
      </p:sp>
    </p:spTree>
    <p:extLst>
      <p:ext uri="{BB962C8B-B14F-4D97-AF65-F5344CB8AC3E}">
        <p14:creationId xmlns:p14="http://schemas.microsoft.com/office/powerpoint/2010/main" val="350071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422A76-C3A3-436F-AE45-46E6BFE89B47}"/>
              </a:ext>
            </a:extLst>
          </p:cNvPr>
          <p:cNvSpPr>
            <a:spLocks noGrp="1"/>
          </p:cNvSpPr>
          <p:nvPr>
            <p:ph type="title"/>
          </p:nvPr>
        </p:nvSpPr>
        <p:spPr/>
        <p:txBody>
          <a:bodyPr/>
          <a:lstStyle/>
          <a:p>
            <a:r>
              <a:rPr lang="sv-SE"/>
              <a:t>Leverans under 2022</a:t>
            </a:r>
          </a:p>
        </p:txBody>
      </p:sp>
      <p:sp>
        <p:nvSpPr>
          <p:cNvPr id="3" name="Platshållare för innehåll 2">
            <a:extLst>
              <a:ext uri="{FF2B5EF4-FFF2-40B4-BE49-F238E27FC236}">
                <a16:creationId xmlns:a16="http://schemas.microsoft.com/office/drawing/2014/main" id="{8CC7D492-7042-4CD8-A47D-289D0A9D376E}"/>
              </a:ext>
            </a:extLst>
          </p:cNvPr>
          <p:cNvSpPr>
            <a:spLocks noGrp="1"/>
          </p:cNvSpPr>
          <p:nvPr>
            <p:ph idx="11"/>
          </p:nvPr>
        </p:nvSpPr>
        <p:spPr>
          <a:xfrm>
            <a:off x="4185054" y="1341437"/>
            <a:ext cx="7579483" cy="4591011"/>
          </a:xfrm>
        </p:spPr>
        <p:txBody>
          <a:bodyPr>
            <a:normAutofit/>
          </a:bodyPr>
          <a:lstStyle/>
          <a:p>
            <a:r>
              <a:rPr lang="sv-SE" dirty="0"/>
              <a:t>Strategiskt PM som underlag till en strategisk plan</a:t>
            </a:r>
          </a:p>
          <a:p>
            <a:r>
              <a:rPr lang="sv-SE" dirty="0"/>
              <a:t>Sammanfattar kunskapsläget och ger förslag framåt</a:t>
            </a:r>
          </a:p>
          <a:p>
            <a:r>
              <a:rPr lang="sv-SE" dirty="0"/>
              <a:t>PM kan ge inspel till politiska beslut</a:t>
            </a:r>
          </a:p>
          <a:p>
            <a:pPr marL="0" indent="0">
              <a:buNone/>
            </a:pPr>
            <a:r>
              <a:rPr lang="sv-SE" u="sng" dirty="0"/>
              <a:t>Innehåll: </a:t>
            </a:r>
          </a:p>
          <a:p>
            <a:r>
              <a:rPr lang="sv-SE" dirty="0"/>
              <a:t>Planeringsförutsättningar, identifierade utmaningar och behov</a:t>
            </a:r>
          </a:p>
          <a:p>
            <a:r>
              <a:rPr lang="sv-SE" dirty="0"/>
              <a:t>Vissa utmaningar är redan hanterade på strategisk nivå</a:t>
            </a:r>
          </a:p>
          <a:p>
            <a:r>
              <a:rPr lang="sv-SE" dirty="0"/>
              <a:t>Ge förslag på hantering inför politiska beslut om följduppdrag</a:t>
            </a:r>
          </a:p>
          <a:p>
            <a:r>
              <a:rPr lang="sv-SE" dirty="0"/>
              <a:t>Kan vara allt ifrån enskilda uppdrag till att ta fram en fördjupad översiktsplan – det vet vi inte på förhand</a:t>
            </a:r>
          </a:p>
        </p:txBody>
      </p:sp>
      <p:pic>
        <p:nvPicPr>
          <p:cNvPr id="5" name="Bildobjekt 4">
            <a:extLst>
              <a:ext uri="{FF2B5EF4-FFF2-40B4-BE49-F238E27FC236}">
                <a16:creationId xmlns:a16="http://schemas.microsoft.com/office/drawing/2014/main" id="{1546C432-11CC-40C7-A15E-7D5977CEB400}"/>
              </a:ext>
            </a:extLst>
          </p:cNvPr>
          <p:cNvPicPr>
            <a:picLocks noChangeAspect="1"/>
          </p:cNvPicPr>
          <p:nvPr/>
        </p:nvPicPr>
        <p:blipFill>
          <a:blip r:embed="rId3"/>
          <a:stretch>
            <a:fillRect/>
          </a:stretch>
        </p:blipFill>
        <p:spPr>
          <a:xfrm>
            <a:off x="524780" y="1141772"/>
            <a:ext cx="3543482" cy="4997707"/>
          </a:xfrm>
          <a:prstGeom prst="rect">
            <a:avLst/>
          </a:prstGeom>
        </p:spPr>
      </p:pic>
    </p:spTree>
    <p:extLst>
      <p:ext uri="{BB962C8B-B14F-4D97-AF65-F5344CB8AC3E}">
        <p14:creationId xmlns:p14="http://schemas.microsoft.com/office/powerpoint/2010/main" val="3170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3BF6A9-2E7D-464E-9015-5B903A0469ED}"/>
              </a:ext>
            </a:extLst>
          </p:cNvPr>
          <p:cNvSpPr>
            <a:spLocks noGrp="1"/>
          </p:cNvSpPr>
          <p:nvPr>
            <p:ph type="title"/>
          </p:nvPr>
        </p:nvSpPr>
        <p:spPr>
          <a:xfrm>
            <a:off x="407988" y="404813"/>
            <a:ext cx="9170279" cy="736959"/>
          </a:xfrm>
        </p:spPr>
        <p:txBody>
          <a:bodyPr anchor="ctr">
            <a:normAutofit/>
          </a:bodyPr>
          <a:lstStyle/>
          <a:p>
            <a:r>
              <a:rPr lang="sv-SE"/>
              <a:t>Tidplan 2022</a:t>
            </a:r>
          </a:p>
        </p:txBody>
      </p:sp>
      <p:sp>
        <p:nvSpPr>
          <p:cNvPr id="20" name="Platshållare för innehåll 19">
            <a:extLst>
              <a:ext uri="{FF2B5EF4-FFF2-40B4-BE49-F238E27FC236}">
                <a16:creationId xmlns:a16="http://schemas.microsoft.com/office/drawing/2014/main" id="{58A2530A-9756-4699-852D-EE224885CCB2}"/>
              </a:ext>
            </a:extLst>
          </p:cNvPr>
          <p:cNvSpPr>
            <a:spLocks noGrp="1"/>
          </p:cNvSpPr>
          <p:nvPr>
            <p:ph sz="half" idx="10"/>
          </p:nvPr>
        </p:nvSpPr>
        <p:spPr>
          <a:xfrm>
            <a:off x="4330416" y="2089426"/>
            <a:ext cx="6159058" cy="4194629"/>
          </a:xfrm>
        </p:spPr>
        <p:txBody>
          <a:bodyPr>
            <a:normAutofit/>
          </a:bodyPr>
          <a:lstStyle/>
          <a:p>
            <a:r>
              <a:rPr lang="sv-SE"/>
              <a:t>Byggnadsnämnden 13 december - beslutspunkt</a:t>
            </a:r>
          </a:p>
          <a:p>
            <a:r>
              <a:rPr lang="sv-SE"/>
              <a:t>Trafiknämnden 15 december – informationspunkt</a:t>
            </a:r>
          </a:p>
          <a:p>
            <a:endParaRPr lang="sv-SE"/>
          </a:p>
          <a:p>
            <a:r>
              <a:rPr lang="sv-SE"/>
              <a:t>2023 - Fortsatt arbete med följduppdrag utifrån beslut från politiken, fortsatt dialog möjlig</a:t>
            </a:r>
          </a:p>
        </p:txBody>
      </p:sp>
      <p:pic>
        <p:nvPicPr>
          <p:cNvPr id="22" name="Bildobjekt 21" descr="En bild som visar text&#10;&#10;Automatiskt genererad beskrivning">
            <a:extLst>
              <a:ext uri="{FF2B5EF4-FFF2-40B4-BE49-F238E27FC236}">
                <a16:creationId xmlns:a16="http://schemas.microsoft.com/office/drawing/2014/main" id="{11030D40-BD8B-4073-AC45-4DBF8AED2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7269"/>
            <a:ext cx="4483781" cy="4483781"/>
          </a:xfrm>
          <a:prstGeom prst="rect">
            <a:avLst/>
          </a:prstGeom>
          <a:noFill/>
        </p:spPr>
      </p:pic>
    </p:spTree>
    <p:extLst>
      <p:ext uri="{BB962C8B-B14F-4D97-AF65-F5344CB8AC3E}">
        <p14:creationId xmlns:p14="http://schemas.microsoft.com/office/powerpoint/2010/main" val="112178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ACF0C8-119A-47EB-ADF4-98B08675E276}"/>
              </a:ext>
            </a:extLst>
          </p:cNvPr>
          <p:cNvSpPr>
            <a:spLocks noGrp="1"/>
          </p:cNvSpPr>
          <p:nvPr>
            <p:ph type="title"/>
          </p:nvPr>
        </p:nvSpPr>
        <p:spPr>
          <a:xfrm>
            <a:off x="407988" y="404813"/>
            <a:ext cx="9170279" cy="736959"/>
          </a:xfrm>
        </p:spPr>
        <p:txBody>
          <a:bodyPr anchor="ctr">
            <a:normAutofit/>
          </a:bodyPr>
          <a:lstStyle/>
          <a:p>
            <a:r>
              <a:rPr lang="sv-SE"/>
              <a:t>Tidigare utredningar</a:t>
            </a:r>
          </a:p>
        </p:txBody>
      </p:sp>
      <p:sp>
        <p:nvSpPr>
          <p:cNvPr id="3" name="Platshållare för innehåll 2">
            <a:extLst>
              <a:ext uri="{FF2B5EF4-FFF2-40B4-BE49-F238E27FC236}">
                <a16:creationId xmlns:a16="http://schemas.microsoft.com/office/drawing/2014/main" id="{889D3672-5B42-4C8A-8FFC-284CCD28B790}"/>
              </a:ext>
            </a:extLst>
          </p:cNvPr>
          <p:cNvSpPr>
            <a:spLocks noGrp="1"/>
          </p:cNvSpPr>
          <p:nvPr>
            <p:ph sz="half" idx="10"/>
          </p:nvPr>
        </p:nvSpPr>
        <p:spPr>
          <a:xfrm>
            <a:off x="556775" y="1728560"/>
            <a:ext cx="6714550" cy="4194629"/>
          </a:xfrm>
        </p:spPr>
        <p:txBody>
          <a:bodyPr vert="horz" lIns="0" tIns="0" rIns="0" bIns="0" rtlCol="0" anchor="t">
            <a:normAutofit/>
          </a:bodyPr>
          <a:lstStyle/>
          <a:p>
            <a:pPr marL="229870" indent="-229870"/>
            <a:r>
              <a:rPr lang="sv-SE"/>
              <a:t>Översiktsplan antagen våren 2022</a:t>
            </a:r>
            <a:br>
              <a:rPr lang="sv-SE">
                <a:solidFill>
                  <a:srgbClr val="FF0000"/>
                </a:solidFill>
              </a:rPr>
            </a:br>
            <a:r>
              <a:rPr lang="sv-SE">
                <a:solidFill>
                  <a:srgbClr val="FF0000"/>
                </a:solidFill>
              </a:rPr>
              <a:t>	</a:t>
            </a:r>
            <a:r>
              <a:rPr lang="sv-SE"/>
              <a:t>PM Kompletterande angöring för skärgårdstrafiken</a:t>
            </a:r>
            <a:br>
              <a:rPr lang="sv-SE"/>
            </a:br>
            <a:r>
              <a:rPr lang="sv-SE"/>
              <a:t>	Planeringsnivåer för kustzonen</a:t>
            </a:r>
          </a:p>
          <a:p>
            <a:pPr marL="229870" indent="-229870"/>
            <a:r>
              <a:rPr lang="sv-SE" sz="2100"/>
              <a:t>PM </a:t>
            </a:r>
            <a:r>
              <a:rPr lang="sv-SE" sz="2100">
                <a:effectLst/>
                <a:ea typeface="Calibri" panose="020F0502020204030204" pitchFamily="34" charset="0"/>
                <a:cs typeface="Times New Roman" panose="02020603050405020304" pitchFamily="18" charset="0"/>
              </a:rPr>
              <a:t>Hantering av buller från militärövningsområdet </a:t>
            </a:r>
          </a:p>
          <a:p>
            <a:pPr marL="229870" indent="-229870"/>
            <a:r>
              <a:rPr lang="sv-SE"/>
              <a:t>TPUSS och TPULS </a:t>
            </a:r>
            <a:endParaRPr lang="sv-SE">
              <a:cs typeface="Arial" panose="020B0604020202020204"/>
            </a:endParaRPr>
          </a:p>
          <a:p>
            <a:pPr marL="229870" indent="-229870"/>
            <a:r>
              <a:rPr lang="sv-SE"/>
              <a:t>KF-uppdrag till BN, TN, P-bolaget och </a:t>
            </a:r>
            <a:r>
              <a:rPr lang="sv-SE" err="1"/>
              <a:t>Grefab</a:t>
            </a:r>
            <a:r>
              <a:rPr lang="sv-SE"/>
              <a:t> </a:t>
            </a:r>
            <a:br>
              <a:rPr lang="sv-SE"/>
            </a:br>
            <a:r>
              <a:rPr lang="sv-SE"/>
              <a:t>– förbättra parkerings- och trafiksituationen på Saltholmen/Långedrag</a:t>
            </a:r>
            <a:endParaRPr lang="sv-SE">
              <a:cs typeface="Arial" panose="020B0604020202020204"/>
            </a:endParaRPr>
          </a:p>
        </p:txBody>
      </p:sp>
      <p:pic>
        <p:nvPicPr>
          <p:cNvPr id="4" name="Bildobjekt 3" descr="En bild som visar text&#10;&#10;Automatiskt genererad beskrivning">
            <a:extLst>
              <a:ext uri="{FF2B5EF4-FFF2-40B4-BE49-F238E27FC236}">
                <a16:creationId xmlns:a16="http://schemas.microsoft.com/office/drawing/2014/main" id="{A3586695-8A9F-4D56-B812-6B9548CB1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430" y="1728560"/>
            <a:ext cx="4176000" cy="3591360"/>
          </a:xfrm>
          <a:prstGeom prst="rect">
            <a:avLst/>
          </a:prstGeom>
          <a:noFill/>
        </p:spPr>
      </p:pic>
    </p:spTree>
    <p:extLst>
      <p:ext uri="{BB962C8B-B14F-4D97-AF65-F5344CB8AC3E}">
        <p14:creationId xmlns:p14="http://schemas.microsoft.com/office/powerpoint/2010/main" val="205267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CBD93C61-ADCA-4182-93B6-4FF9B953973A}"/>
              </a:ext>
            </a:extLst>
          </p:cNvPr>
          <p:cNvPicPr>
            <a:picLocks noChangeAspect="1"/>
          </p:cNvPicPr>
          <p:nvPr/>
        </p:nvPicPr>
        <p:blipFill rotWithShape="1">
          <a:blip r:embed="rId3"/>
          <a:srcRect l="11760" r="34744"/>
          <a:stretch/>
        </p:blipFill>
        <p:spPr>
          <a:xfrm>
            <a:off x="6956643" y="1406191"/>
            <a:ext cx="3448889" cy="4406156"/>
          </a:xfrm>
          <a:prstGeom prst="rect">
            <a:avLst/>
          </a:prstGeom>
        </p:spPr>
      </p:pic>
      <p:sp>
        <p:nvSpPr>
          <p:cNvPr id="5" name="Rektangel 4">
            <a:extLst>
              <a:ext uri="{FF2B5EF4-FFF2-40B4-BE49-F238E27FC236}">
                <a16:creationId xmlns:a16="http://schemas.microsoft.com/office/drawing/2014/main" id="{D6BC7014-8EF4-4A9B-B8A1-4F3F50EFBAB8}"/>
              </a:ext>
            </a:extLst>
          </p:cNvPr>
          <p:cNvSpPr/>
          <p:nvPr/>
        </p:nvSpPr>
        <p:spPr>
          <a:xfrm>
            <a:off x="9704504" y="1397235"/>
            <a:ext cx="2044805" cy="4433887"/>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1769239-8401-4147-9D0F-2D99630BF770}"/>
              </a:ext>
            </a:extLst>
          </p:cNvPr>
          <p:cNvSpPr>
            <a:spLocks noGrp="1"/>
          </p:cNvSpPr>
          <p:nvPr>
            <p:ph type="title"/>
          </p:nvPr>
        </p:nvSpPr>
        <p:spPr/>
        <p:txBody>
          <a:bodyPr/>
          <a:lstStyle/>
          <a:p>
            <a:r>
              <a:rPr lang="sv-SE"/>
              <a:t>Översiktsplan för Göteborg</a:t>
            </a:r>
          </a:p>
        </p:txBody>
      </p:sp>
      <p:sp>
        <p:nvSpPr>
          <p:cNvPr id="3" name="Platshållare för innehåll 2">
            <a:extLst>
              <a:ext uri="{FF2B5EF4-FFF2-40B4-BE49-F238E27FC236}">
                <a16:creationId xmlns:a16="http://schemas.microsoft.com/office/drawing/2014/main" id="{D2D13E90-E642-432F-878D-0CAA8C566BF0}"/>
              </a:ext>
            </a:extLst>
          </p:cNvPr>
          <p:cNvSpPr>
            <a:spLocks noGrp="1"/>
          </p:cNvSpPr>
          <p:nvPr>
            <p:ph idx="11"/>
          </p:nvPr>
        </p:nvSpPr>
        <p:spPr>
          <a:xfrm>
            <a:off x="589821" y="1401427"/>
            <a:ext cx="5260579" cy="4433887"/>
          </a:xfrm>
        </p:spPr>
        <p:txBody>
          <a:bodyPr>
            <a:normAutofit fontScale="92500" lnSpcReduction="20000"/>
          </a:bodyPr>
          <a:lstStyle/>
          <a:p>
            <a:pPr marL="0" indent="0" algn="l">
              <a:buNone/>
            </a:pPr>
            <a:r>
              <a:rPr lang="sv-SE" sz="1600" b="1" i="0">
                <a:effectLst/>
              </a:rPr>
              <a:t>Rekommendationer för södra skärgården</a:t>
            </a:r>
            <a:endParaRPr lang="sv-SE" sz="1600" b="0" i="0">
              <a:effectLst/>
            </a:endParaRPr>
          </a:p>
          <a:p>
            <a:pPr algn="l">
              <a:buFont typeface="Arial" panose="020B0604020202020204" pitchFamily="34" charset="0"/>
              <a:buChar char="•"/>
            </a:pPr>
            <a:r>
              <a:rPr lang="sv-SE" sz="1600" b="0" i="0">
                <a:effectLst/>
              </a:rPr>
              <a:t>Främja en levande skärgård med en livskraftig och god befolkningsutveckling samt goda förutsättningar att bo, verka och besöka öarna.</a:t>
            </a:r>
          </a:p>
          <a:p>
            <a:pPr algn="l">
              <a:buFont typeface="Arial" panose="020B0604020202020204" pitchFamily="34" charset="0"/>
              <a:buChar char="•"/>
            </a:pPr>
            <a:r>
              <a:rPr lang="sv-SE" sz="1600" b="0" i="0">
                <a:effectLst/>
              </a:rPr>
              <a:t>Skärgården ska varsamt kunna kompletteras med ny bebyggelse för ökad blandning av bostadsformer, verksamheter och samhällsservice.</a:t>
            </a:r>
          </a:p>
          <a:p>
            <a:pPr algn="l">
              <a:buFont typeface="Arial" panose="020B0604020202020204" pitchFamily="34" charset="0"/>
              <a:buChar char="•"/>
            </a:pPr>
            <a:r>
              <a:rPr lang="sv-SE" sz="1600" b="0" i="0">
                <a:effectLst/>
              </a:rPr>
              <a:t>Säkra samhällsviktiga hamnar mot översvämning vid höga havsnivåer. Skärgårdstrafikens hamnar berörs särskilt.</a:t>
            </a:r>
          </a:p>
          <a:p>
            <a:pPr algn="l">
              <a:buFont typeface="Arial" panose="020B0604020202020204" pitchFamily="34" charset="0"/>
              <a:buChar char="•"/>
            </a:pPr>
            <a:r>
              <a:rPr lang="sv-SE" sz="1600" b="0" i="0">
                <a:effectLst/>
              </a:rPr>
              <a:t>Utveckla befintliga hamnar med fler funktioner; såväl skärgårdstrafikens hamnar, småbåtshamnar och gästhamnar som gods- och fiskehamnar.</a:t>
            </a:r>
          </a:p>
          <a:p>
            <a:pPr algn="l">
              <a:buFont typeface="Arial" panose="020B0604020202020204" pitchFamily="34" charset="0"/>
              <a:buChar char="•"/>
            </a:pPr>
            <a:r>
              <a:rPr lang="sv-SE" sz="1600" b="0" i="0">
                <a:effectLst/>
              </a:rPr>
              <a:t>Avlasta Saltholmen genom utökad skärgårdstrafik till fler angöringsplatser på fastlandet. Utveckla mobilitetstjänster för skärgårdens befolkning samt utöka skärgårdstrafiken mellan öarna.</a:t>
            </a:r>
          </a:p>
          <a:p>
            <a:pPr algn="l">
              <a:buFont typeface="Arial" panose="020B0604020202020204" pitchFamily="34" charset="0"/>
              <a:buChar char="•"/>
            </a:pPr>
            <a:r>
              <a:rPr lang="sv-SE" sz="1600" b="0" i="0">
                <a:effectLst/>
              </a:rPr>
              <a:t>Värna och utveckla natur-, kulturmiljö- och landskapsbildsvärden.</a:t>
            </a:r>
          </a:p>
          <a:p>
            <a:endParaRPr lang="sv-SE" sz="1600"/>
          </a:p>
        </p:txBody>
      </p:sp>
      <p:sp>
        <p:nvSpPr>
          <p:cNvPr id="19" name="textruta 18">
            <a:extLst>
              <a:ext uri="{FF2B5EF4-FFF2-40B4-BE49-F238E27FC236}">
                <a16:creationId xmlns:a16="http://schemas.microsoft.com/office/drawing/2014/main" id="{C8E6C334-E9FD-42CB-BDDE-95BEE91A3FF8}"/>
              </a:ext>
            </a:extLst>
          </p:cNvPr>
          <p:cNvSpPr txBox="1"/>
          <p:nvPr/>
        </p:nvSpPr>
        <p:spPr>
          <a:xfrm>
            <a:off x="6674613" y="5831122"/>
            <a:ext cx="4665200" cy="276999"/>
          </a:xfrm>
          <a:prstGeom prst="rect">
            <a:avLst/>
          </a:prstGeom>
          <a:noFill/>
        </p:spPr>
        <p:txBody>
          <a:bodyPr wrap="square" rtlCol="0">
            <a:spAutoFit/>
          </a:bodyPr>
          <a:lstStyle/>
          <a:p>
            <a:r>
              <a:rPr lang="sv-SE" sz="1200" i="1"/>
              <a:t>Del av markanvändningskarta - översiktsplan för Göteborg.</a:t>
            </a:r>
          </a:p>
        </p:txBody>
      </p:sp>
      <p:grpSp>
        <p:nvGrpSpPr>
          <p:cNvPr id="4" name="Grupp 3">
            <a:extLst>
              <a:ext uri="{FF2B5EF4-FFF2-40B4-BE49-F238E27FC236}">
                <a16:creationId xmlns:a16="http://schemas.microsoft.com/office/drawing/2014/main" id="{BBFBBAD6-DA9B-49EC-A384-03D9FB0A68C6}"/>
              </a:ext>
            </a:extLst>
          </p:cNvPr>
          <p:cNvGrpSpPr/>
          <p:nvPr/>
        </p:nvGrpSpPr>
        <p:grpSpPr>
          <a:xfrm>
            <a:off x="9704503" y="3501910"/>
            <a:ext cx="2044805" cy="2235918"/>
            <a:chOff x="10183118" y="3367761"/>
            <a:chExt cx="2044805" cy="2235918"/>
          </a:xfrm>
        </p:grpSpPr>
        <p:pic>
          <p:nvPicPr>
            <p:cNvPr id="7" name="Bildobjekt 6">
              <a:extLst>
                <a:ext uri="{FF2B5EF4-FFF2-40B4-BE49-F238E27FC236}">
                  <a16:creationId xmlns:a16="http://schemas.microsoft.com/office/drawing/2014/main" id="{9425AF20-139B-4F23-B38E-FFFDE4606884}"/>
                </a:ext>
              </a:extLst>
            </p:cNvPr>
            <p:cNvPicPr>
              <a:picLocks noChangeAspect="1"/>
            </p:cNvPicPr>
            <p:nvPr/>
          </p:nvPicPr>
          <p:blipFill rotWithShape="1">
            <a:blip r:embed="rId4"/>
            <a:srcRect t="11591"/>
            <a:stretch/>
          </p:blipFill>
          <p:spPr>
            <a:xfrm>
              <a:off x="10191058" y="3367761"/>
              <a:ext cx="1809843" cy="623187"/>
            </a:xfrm>
            <a:prstGeom prst="rect">
              <a:avLst/>
            </a:prstGeom>
          </p:spPr>
        </p:pic>
        <p:pic>
          <p:nvPicPr>
            <p:cNvPr id="8" name="Bildobjekt 7">
              <a:extLst>
                <a:ext uri="{FF2B5EF4-FFF2-40B4-BE49-F238E27FC236}">
                  <a16:creationId xmlns:a16="http://schemas.microsoft.com/office/drawing/2014/main" id="{F5539DB7-CA57-4D10-B4BA-7FE4A27788DB}"/>
                </a:ext>
              </a:extLst>
            </p:cNvPr>
            <p:cNvPicPr>
              <a:picLocks noChangeAspect="1"/>
            </p:cNvPicPr>
            <p:nvPr/>
          </p:nvPicPr>
          <p:blipFill rotWithShape="1">
            <a:blip r:embed="rId5"/>
            <a:srcRect t="10228" b="-1"/>
            <a:stretch/>
          </p:blipFill>
          <p:spPr>
            <a:xfrm>
              <a:off x="10192770" y="4457446"/>
              <a:ext cx="1397072" cy="290742"/>
            </a:xfrm>
            <a:prstGeom prst="rect">
              <a:avLst/>
            </a:prstGeom>
          </p:spPr>
        </p:pic>
        <p:pic>
          <p:nvPicPr>
            <p:cNvPr id="9" name="Bildobjekt 8">
              <a:extLst>
                <a:ext uri="{FF2B5EF4-FFF2-40B4-BE49-F238E27FC236}">
                  <a16:creationId xmlns:a16="http://schemas.microsoft.com/office/drawing/2014/main" id="{0924D66C-8545-41AE-A712-0235B6E07AC0}"/>
                </a:ext>
              </a:extLst>
            </p:cNvPr>
            <p:cNvPicPr>
              <a:picLocks noChangeAspect="1"/>
            </p:cNvPicPr>
            <p:nvPr/>
          </p:nvPicPr>
          <p:blipFill rotWithShape="1">
            <a:blip r:embed="rId6"/>
            <a:srcRect t="10642" b="4414"/>
            <a:stretch/>
          </p:blipFill>
          <p:spPr>
            <a:xfrm>
              <a:off x="10183119" y="4831355"/>
              <a:ext cx="1739989" cy="409954"/>
            </a:xfrm>
            <a:prstGeom prst="rect">
              <a:avLst/>
            </a:prstGeom>
          </p:spPr>
        </p:pic>
        <p:pic>
          <p:nvPicPr>
            <p:cNvPr id="10" name="Bildobjekt 9">
              <a:extLst>
                <a:ext uri="{FF2B5EF4-FFF2-40B4-BE49-F238E27FC236}">
                  <a16:creationId xmlns:a16="http://schemas.microsoft.com/office/drawing/2014/main" id="{99F55EBE-074D-4CAF-861B-A0D3E59F7C9E}"/>
                </a:ext>
              </a:extLst>
            </p:cNvPr>
            <p:cNvPicPr>
              <a:picLocks noChangeAspect="1"/>
            </p:cNvPicPr>
            <p:nvPr/>
          </p:nvPicPr>
          <p:blipFill>
            <a:blip r:embed="rId7"/>
            <a:stretch>
              <a:fillRect/>
            </a:stretch>
          </p:blipFill>
          <p:spPr>
            <a:xfrm>
              <a:off x="10183118" y="4060703"/>
              <a:ext cx="1676486" cy="311166"/>
            </a:xfrm>
            <a:prstGeom prst="rect">
              <a:avLst/>
            </a:prstGeom>
          </p:spPr>
        </p:pic>
        <p:pic>
          <p:nvPicPr>
            <p:cNvPr id="11" name="Bildobjekt 10">
              <a:extLst>
                <a:ext uri="{FF2B5EF4-FFF2-40B4-BE49-F238E27FC236}">
                  <a16:creationId xmlns:a16="http://schemas.microsoft.com/office/drawing/2014/main" id="{633D5012-DF9C-46CE-ACB4-6FCDCB4E3CE9}"/>
                </a:ext>
              </a:extLst>
            </p:cNvPr>
            <p:cNvPicPr>
              <a:picLocks noChangeAspect="1"/>
            </p:cNvPicPr>
            <p:nvPr/>
          </p:nvPicPr>
          <p:blipFill>
            <a:blip r:embed="rId8"/>
            <a:stretch>
              <a:fillRect/>
            </a:stretch>
          </p:blipFill>
          <p:spPr>
            <a:xfrm>
              <a:off x="10183118" y="5273462"/>
              <a:ext cx="2044805" cy="330217"/>
            </a:xfrm>
            <a:prstGeom prst="rect">
              <a:avLst/>
            </a:prstGeom>
          </p:spPr>
        </p:pic>
      </p:grpSp>
    </p:spTree>
    <p:extLst>
      <p:ext uri="{BB962C8B-B14F-4D97-AF65-F5344CB8AC3E}">
        <p14:creationId xmlns:p14="http://schemas.microsoft.com/office/powerpoint/2010/main" val="611398494"/>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D1069F4F-F55A-4AE5-9450-5D06986756E0}"/>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C6E7D1F3-323F-449C-8891-B14BDFBCD95E}"/>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9D6B7242-388E-4D52-AC20-B29C65104C0C}"/>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660F87B0-D292-478C-9F59-554F637119EA}"/>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93FE6D71-02EF-4DDF-BA5A-E1F7B7748B66}"/>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ADC79D8E-3717-4DC0-83EA-61DEFFC779F9}"/>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FD57701C-5D0B-4368-87ED-F5B1F5C774AD}"/>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0422458B-5406-4742-B1DB-26CC7CF8118E}"/>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48400B04B3EC9419DCDC1F6B1D0C0C4" ma:contentTypeVersion="4" ma:contentTypeDescription="Skapa ett nytt dokument." ma:contentTypeScope="" ma:versionID="a4ccf5da329d75b8b6dd60d4ca83f9d4">
  <xsd:schema xmlns:xsd="http://www.w3.org/2001/XMLSchema" xmlns:xs="http://www.w3.org/2001/XMLSchema" xmlns:p="http://schemas.microsoft.com/office/2006/metadata/properties" xmlns:ns2="cb528cf1-df01-4564-b679-cc67b86bc003" xmlns:ns3="9da80c4f-5c35-45ee-be41-3678addf4c34" targetNamespace="http://schemas.microsoft.com/office/2006/metadata/properties" ma:root="true" ma:fieldsID="7da9f372e3d25220141697d062e78a48" ns2:_="" ns3:_="">
    <xsd:import namespace="cb528cf1-df01-4564-b679-cc67b86bc003"/>
    <xsd:import namespace="9da80c4f-5c35-45ee-be41-3678addf4c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28cf1-df01-4564-b679-cc67b86bc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a80c4f-5c35-45ee-be41-3678addf4c3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da80c4f-5c35-45ee-be41-3678addf4c34">
      <UserInfo>
        <DisplayName>Anna Noring Hantin</DisplayName>
        <AccountId>13</AccountId>
        <AccountType/>
      </UserInfo>
      <UserInfo>
        <DisplayName>Alexander Danilovic</DisplayName>
        <AccountId>17</AccountId>
        <AccountType/>
      </UserInfo>
    </SharedWithUsers>
  </documentManagement>
</p:properties>
</file>

<file path=customXml/itemProps1.xml><?xml version="1.0" encoding="utf-8"?>
<ds:datastoreItem xmlns:ds="http://schemas.openxmlformats.org/officeDocument/2006/customXml" ds:itemID="{9F4C07E1-5704-4FB4-B56A-47A4B7401EEA}">
  <ds:schemaRefs>
    <ds:schemaRef ds:uri="http://schemas.microsoft.com/sharepoint/v3/contenttype/forms"/>
  </ds:schemaRefs>
</ds:datastoreItem>
</file>

<file path=customXml/itemProps2.xml><?xml version="1.0" encoding="utf-8"?>
<ds:datastoreItem xmlns:ds="http://schemas.openxmlformats.org/officeDocument/2006/customXml" ds:itemID="{64870612-E996-4E92-843E-94D2AC1B4CAA}">
  <ds:schemaRefs>
    <ds:schemaRef ds:uri="9da80c4f-5c35-45ee-be41-3678addf4c34"/>
    <ds:schemaRef ds:uri="cb528cf1-df01-4564-b679-cc67b86bc0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314EF0-8242-433F-B0B5-D22FA8FAC5B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da80c4f-5c35-45ee-be41-3678addf4c34"/>
    <ds:schemaRef ds:uri="http://purl.org/dc/elements/1.1/"/>
    <ds:schemaRef ds:uri="http://schemas.microsoft.com/office/2006/metadata/properties"/>
    <ds:schemaRef ds:uri="cb528cf1-df01-4564-b679-cc67b86bc00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1242</Words>
  <Application>Microsoft Office PowerPoint</Application>
  <PresentationFormat>Bredbild</PresentationFormat>
  <Paragraphs>187</Paragraphs>
  <Slides>19</Slides>
  <Notes>16</Notes>
  <HiddenSlides>0</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19</vt:i4>
      </vt:variant>
    </vt:vector>
  </HeadingPairs>
  <TitlesOfParts>
    <vt:vector size="33" baseType="lpstr">
      <vt:lpstr>Arial</vt:lpstr>
      <vt:lpstr>Arial Black</vt:lpstr>
      <vt:lpstr>Calibri</vt:lpstr>
      <vt:lpstr>Courier New</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 Strategisk plan för Södra skärgården</vt:lpstr>
      <vt:lpstr>Syfte med presentationen</vt:lpstr>
      <vt:lpstr>Uppdraget från kommunfullmäktige</vt:lpstr>
      <vt:lpstr>Uppdraget från kommunfullmäktige</vt:lpstr>
      <vt:lpstr>Hur ta oss an uppdraget i år?</vt:lpstr>
      <vt:lpstr>Leverans under 2022</vt:lpstr>
      <vt:lpstr>Tidplan 2022</vt:lpstr>
      <vt:lpstr>Tidigare utredningar</vt:lpstr>
      <vt:lpstr>Översiktsplan för Göteborg</vt:lpstr>
      <vt:lpstr>Riksintresse totalförsvaret</vt:lpstr>
      <vt:lpstr>Tidigare uppdrag - avbrutet</vt:lpstr>
      <vt:lpstr>Äldre byggnadsplaner</vt:lpstr>
      <vt:lpstr>Trafikkontorets del i uppdraget </vt:lpstr>
      <vt:lpstr>Trafikkontorets del i uppdraget, forts.</vt:lpstr>
      <vt:lpstr>Trafikkontorets del i uppdraget, forts.</vt:lpstr>
      <vt:lpstr>Fler utmaningar och behov</vt:lpstr>
      <vt:lpstr>Frågor och inspel från er</vt:lpstr>
      <vt:lpstr>Länk: Översiktsplan för Göteborg (goteborg.se) </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karin.vilhelmson@sbk.goteborg.se</dc:creator>
  <cp:lastModifiedBy>Åsa Aguayo Åkesson</cp:lastModifiedBy>
  <cp:revision>4</cp:revision>
  <dcterms:created xsi:type="dcterms:W3CDTF">2021-09-14T11:56:32Z</dcterms:created>
  <dcterms:modified xsi:type="dcterms:W3CDTF">2022-09-30T09:26:36Z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0x010100D48400B04B3EC9419DCDC1F6B1D0C0C4</vt:lpwstr>
  </property>
</Properties>
</file>