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87" r:id="rId4"/>
    <p:sldId id="284" r:id="rId5"/>
    <p:sldId id="288" r:id="rId6"/>
    <p:sldId id="289" r:id="rId7"/>
    <p:sldId id="262" r:id="rId8"/>
    <p:sldId id="290" r:id="rId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1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2941" autoAdjust="0"/>
  </p:normalViewPr>
  <p:slideViewPr>
    <p:cSldViewPr>
      <p:cViewPr>
        <p:scale>
          <a:sx n="80" d="100"/>
          <a:sy n="80" d="100"/>
        </p:scale>
        <p:origin x="-11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5609-35BE-4DEE-95A2-479DA3F1025F}" type="datetimeFigureOut">
              <a:rPr lang="sv-SE" smtClean="0"/>
              <a:pPr/>
              <a:t>2017-01-26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1AAD-EF83-4A62-84D2-37FA023A1E0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689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5609-35BE-4DEE-95A2-479DA3F1025F}" type="datetimeFigureOut">
              <a:rPr lang="sv-SE" smtClean="0"/>
              <a:pPr/>
              <a:t>2017-01-26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1AAD-EF83-4A62-84D2-37FA023A1E0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691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5609-35BE-4DEE-95A2-479DA3F1025F}" type="datetimeFigureOut">
              <a:rPr lang="sv-SE" smtClean="0"/>
              <a:pPr/>
              <a:t>2017-01-26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1AAD-EF83-4A62-84D2-37FA023A1E0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483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5609-35BE-4DEE-95A2-479DA3F1025F}" type="datetimeFigureOut">
              <a:rPr lang="sv-SE" smtClean="0"/>
              <a:pPr/>
              <a:t>2017-01-26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1AAD-EF83-4A62-84D2-37FA023A1E0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082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5609-35BE-4DEE-95A2-479DA3F1025F}" type="datetimeFigureOut">
              <a:rPr lang="sv-SE" smtClean="0"/>
              <a:pPr/>
              <a:t>2017-01-26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1AAD-EF83-4A62-84D2-37FA023A1E0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670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5609-35BE-4DEE-95A2-479DA3F1025F}" type="datetimeFigureOut">
              <a:rPr lang="sv-SE" smtClean="0"/>
              <a:pPr/>
              <a:t>2017-01-26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1AAD-EF83-4A62-84D2-37FA023A1E0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423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5609-35BE-4DEE-95A2-479DA3F1025F}" type="datetimeFigureOut">
              <a:rPr lang="sv-SE" smtClean="0"/>
              <a:pPr/>
              <a:t>2017-01-26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1AAD-EF83-4A62-84D2-37FA023A1E0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988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5609-35BE-4DEE-95A2-479DA3F1025F}" type="datetimeFigureOut">
              <a:rPr lang="sv-SE" smtClean="0"/>
              <a:pPr/>
              <a:t>2017-01-26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1AAD-EF83-4A62-84D2-37FA023A1E0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338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5609-35BE-4DEE-95A2-479DA3F1025F}" type="datetimeFigureOut">
              <a:rPr lang="sv-SE" smtClean="0"/>
              <a:pPr/>
              <a:t>2017-01-26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1AAD-EF83-4A62-84D2-37FA023A1E0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760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5609-35BE-4DEE-95A2-479DA3F1025F}" type="datetimeFigureOut">
              <a:rPr lang="sv-SE" smtClean="0"/>
              <a:pPr/>
              <a:t>2017-01-26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1AAD-EF83-4A62-84D2-37FA023A1E0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097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5609-35BE-4DEE-95A2-479DA3F1025F}" type="datetimeFigureOut">
              <a:rPr lang="sv-SE" smtClean="0"/>
              <a:pPr/>
              <a:t>2017-01-26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1AAD-EF83-4A62-84D2-37FA023A1E0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33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B5609-35BE-4DEE-95A2-479DA3F1025F}" type="datetimeFigureOut">
              <a:rPr lang="sv-SE" smtClean="0"/>
              <a:pPr/>
              <a:t>2017-01-26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01AAD-EF83-4A62-84D2-37FA023A1E0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742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johanssons.se/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hyperlink" Target="http://www.google.se/url?sa=i&amp;rct=j&amp;q=&amp;source=imgres&amp;cd=&amp;cad=rja&amp;uact=8&amp;ved=0ahUKEwiYoa6lo97KAhVLhSwKHXwKBTYQjRwIBw&amp;url=http://www.stockmanngroup.com/images-and-logos&amp;psig=AFQjCNHtRxfabOhIItk_OyNOZSEDRpDrAQ&amp;ust=145468103679173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diska.com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jpeg"/><Relationship Id="rId10" Type="http://schemas.openxmlformats.org/officeDocument/2006/relationships/hyperlink" Target="http://www.google.se/url?sa=i&amp;rct=j&amp;q=&amp;source=imgres&amp;cd=&amp;cad=rja&amp;uact=8&amp;ved=0ahUKEwj7h7WRo97KAhXMEywKHXieC00QjRwIBw&amp;url=https://en.wikipedia.org/wiki/File:Ica_logo.svg&amp;psig=AFQjCNEHNvyEuF7euwkrGWtVZX1-bXPqfw&amp;ust=1454680994750851" TargetMode="External"/><Relationship Id="rId4" Type="http://schemas.openxmlformats.org/officeDocument/2006/relationships/hyperlink" Target="http://www.google.se/url?sa=i&amp;rct=j&amp;q=&amp;source=imgres&amp;cd=&amp;cad=rja&amp;uact=8&amp;ved=0ahUKEwii09-9o97KAhWChSwKHUwQCCgQjRwIBw&amp;url=http://shoppinglulea.se/butik/stadium/&amp;psig=AFQjCNFmYL4p92vIw-wEDyhnzaqzAetnbw&amp;ust=1454681087711376" TargetMode="Externa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jennie.brink@educ.goteborg.s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72816"/>
            <a:ext cx="6984775" cy="2663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763688" y="764704"/>
            <a:ext cx="6408712" cy="5328592"/>
          </a:xfrm>
        </p:spPr>
        <p:txBody>
          <a:bodyPr>
            <a:normAutofit fontScale="90000"/>
          </a:bodyPr>
          <a:lstStyle/>
          <a:p>
            <a:r>
              <a:rPr lang="sv-SE" sz="2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v-SE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sz="2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v-SE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sz="2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v-SE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sz="2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v-SE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sz="2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v-SE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sz="2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v-SE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sz="4900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Välkomna</a:t>
            </a:r>
            <a:r>
              <a:rPr lang="sv-SE" sz="6000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sv-SE" sz="2200" dirty="0" smtClean="0">
                <a:solidFill>
                  <a:schemeClr val="accent2">
                    <a:lumMod val="75000"/>
                  </a:schemeClr>
                </a:solidFill>
              </a:rPr>
              <a:t>till</a:t>
            </a:r>
            <a:r>
              <a:rPr lang="sv-SE" sz="6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v-SE" sz="6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sz="2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v-SE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sz="2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v-SE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sz="2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v-SE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sz="2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v-SE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sz="2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v-SE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sz="2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v-SE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sz="2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v-SE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sz="2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v-SE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sz="2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v-SE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sz="2800" b="1" dirty="0" smtClean="0">
                <a:solidFill>
                  <a:schemeClr val="accent2">
                    <a:lumMod val="75000"/>
                  </a:schemeClr>
                </a:solidFill>
              </a:rPr>
              <a:t>Handels- </a:t>
            </a:r>
            <a:r>
              <a:rPr lang="sv-SE" sz="2800" b="1" dirty="0">
                <a:solidFill>
                  <a:schemeClr val="accent2">
                    <a:lumMod val="75000"/>
                  </a:schemeClr>
                </a:solidFill>
              </a:rPr>
              <a:t>och </a:t>
            </a:r>
            <a:r>
              <a:rPr lang="sv-SE" sz="2800" b="1" dirty="0" smtClean="0">
                <a:solidFill>
                  <a:schemeClr val="accent2">
                    <a:lumMod val="75000"/>
                  </a:schemeClr>
                </a:solidFill>
              </a:rPr>
              <a:t>administrations-</a:t>
            </a:r>
            <a:br>
              <a:rPr lang="sv-SE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sz="2800" b="1" dirty="0" smtClean="0">
                <a:solidFill>
                  <a:schemeClr val="accent2">
                    <a:lumMod val="75000"/>
                  </a:schemeClr>
                </a:solidFill>
              </a:rPr>
              <a:t>programmet</a:t>
            </a:r>
            <a:r>
              <a:rPr lang="sv-SE" sz="28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v-SE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sz="2800" b="1" dirty="0">
                <a:solidFill>
                  <a:schemeClr val="accent2">
                    <a:lumMod val="75000"/>
                  </a:schemeClr>
                </a:solidFill>
              </a:rPr>
              <a:t>Hvitfeldtska </a:t>
            </a:r>
            <a:r>
              <a:rPr lang="sv-SE" sz="2800" b="1" dirty="0" smtClean="0">
                <a:solidFill>
                  <a:schemeClr val="accent2">
                    <a:lumMod val="75000"/>
                  </a:schemeClr>
                </a:solidFill>
              </a:rPr>
              <a:t>gymnasiet</a:t>
            </a:r>
            <a:br>
              <a:rPr lang="sv-SE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sz="2800" b="1" dirty="0"/>
              <a:t/>
            </a:r>
            <a:br>
              <a:rPr lang="sv-SE" sz="2800" b="1" dirty="0"/>
            </a:br>
            <a:r>
              <a:rPr lang="sv-SE" sz="2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v-SE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sz="8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v-SE" sz="80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sv-S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0" y="6381328"/>
            <a:ext cx="9144000" cy="504056"/>
          </a:xfrm>
          <a:prstGeom prst="rect">
            <a:avLst/>
          </a:prstGeom>
          <a:solidFill>
            <a:srgbClr val="8418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89" y="978885"/>
            <a:ext cx="1841920" cy="1587862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2267744" y="645333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Hvitfeldtska gymnasiet - en del av Göteborgs Stad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5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15054" y="332656"/>
            <a:ext cx="4032448" cy="1575084"/>
          </a:xfrm>
        </p:spPr>
        <p:txBody>
          <a:bodyPr>
            <a:noAutofit/>
          </a:bodyPr>
          <a:lstStyle/>
          <a:p>
            <a:r>
              <a:rPr lang="sv-SE" sz="1800" dirty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Handels- och </a:t>
            </a:r>
            <a:r>
              <a:rPr lang="sv-SE" sz="1800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administrations-</a:t>
            </a:r>
            <a:br>
              <a:rPr lang="sv-SE" sz="1800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sv-SE" sz="1800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programmets </a:t>
            </a:r>
            <a:r>
              <a:rPr lang="sv-SE" sz="1800" u="sng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två</a:t>
            </a:r>
            <a:r>
              <a:rPr lang="sv-SE" sz="1800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inriktningar </a:t>
            </a:r>
            <a:br>
              <a:rPr lang="sv-SE" sz="1800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sv-SE" sz="1800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sv-SE" sz="1800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sv-SE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DAGS ATT VÄLJA</a:t>
            </a:r>
            <a:r>
              <a:rPr lang="sv-SE" sz="2000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sv-SE" sz="2000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sv-SE" sz="1400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inriktning inför åk 2</a:t>
            </a:r>
            <a:endParaRPr lang="sv-SE" sz="1400" dirty="0">
              <a:solidFill>
                <a:srgbClr val="9537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0" y="6381328"/>
            <a:ext cx="9144000" cy="504056"/>
          </a:xfrm>
          <a:prstGeom prst="rect">
            <a:avLst/>
          </a:prstGeom>
          <a:solidFill>
            <a:srgbClr val="8418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1841920" cy="1587862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2267744" y="645333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Hvitfeldtska gymnasiet - en del av Göteborgs Stad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1029" name="Picture 5" descr="C:\Users\RAISYV0305\AppData\Local\Microsoft\Windows\Temporary Internet Files\Content.IE5\SWLO1KV4\office-620817_960_72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24" y="2924944"/>
            <a:ext cx="3736668" cy="24794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RAISYV0305\AppData\Local\Microsoft\Windows\Temporary Internet Files\Content.IE5\QQXYNF2M\Gudrun_Sjöden_butik_01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551" y="2924943"/>
            <a:ext cx="3711729" cy="24794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ruta 9"/>
          <p:cNvSpPr txBox="1"/>
          <p:nvPr/>
        </p:nvSpPr>
        <p:spPr>
          <a:xfrm>
            <a:off x="425824" y="2292248"/>
            <a:ext cx="3736668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Administrativ service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5055550" y="2292093"/>
            <a:ext cx="3711729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Handel och service</a:t>
            </a:r>
          </a:p>
        </p:txBody>
      </p:sp>
      <p:sp>
        <p:nvSpPr>
          <p:cNvPr id="3" name="Rektangel med klippta hörn på samma sida 2"/>
          <p:cNvSpPr/>
          <p:nvPr/>
        </p:nvSpPr>
        <p:spPr>
          <a:xfrm rot="596730" flipV="1">
            <a:off x="6860633" y="3585198"/>
            <a:ext cx="1485735" cy="125687"/>
          </a:xfrm>
          <a:prstGeom prst="snip2Same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Vänsterböjd 7"/>
          <p:cNvSpPr/>
          <p:nvPr/>
        </p:nvSpPr>
        <p:spPr>
          <a:xfrm>
            <a:off x="4162492" y="3573016"/>
            <a:ext cx="409508" cy="792088"/>
          </a:xfrm>
          <a:prstGeom prst="curved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4" name="Vänsterböjd 13"/>
          <p:cNvSpPr/>
          <p:nvPr/>
        </p:nvSpPr>
        <p:spPr>
          <a:xfrm flipH="1">
            <a:off x="4626524" y="3573016"/>
            <a:ext cx="409508" cy="792088"/>
          </a:xfrm>
          <a:prstGeom prst="curvedLeftArrow">
            <a:avLst>
              <a:gd name="adj1" fmla="val 25000"/>
              <a:gd name="adj2" fmla="val 50000"/>
              <a:gd name="adj3" fmla="val 19200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2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120680"/>
          </a:xfrm>
        </p:spPr>
        <p:txBody>
          <a:bodyPr>
            <a:normAutofit fontScale="25000" lnSpcReduction="20000"/>
          </a:bodyPr>
          <a:lstStyle/>
          <a:p>
            <a:pPr marL="360363" indent="-182563"/>
            <a:endParaRPr lang="sv-SE" b="1" u="sng" dirty="0" smtClean="0"/>
          </a:p>
          <a:p>
            <a:pPr marL="360363" indent="-182563"/>
            <a:endParaRPr lang="sv-SE" b="1" u="sng" dirty="0"/>
          </a:p>
          <a:p>
            <a:pPr marL="360363" indent="-182563"/>
            <a:endParaRPr lang="sv-SE" b="1" u="sng" dirty="0" smtClean="0"/>
          </a:p>
          <a:p>
            <a:pPr marL="177800" indent="0">
              <a:buNone/>
            </a:pPr>
            <a:endParaRPr lang="sv-SE" b="1" u="sng" dirty="0" smtClean="0"/>
          </a:p>
          <a:p>
            <a:pPr marL="355600" indent="-179388"/>
            <a:r>
              <a:rPr lang="sv-SE" sz="4800" b="1" u="sng" dirty="0" smtClean="0"/>
              <a:t>Administration 1</a:t>
            </a:r>
          </a:p>
          <a:p>
            <a:pPr marL="177800" indent="0" fontAlgn="base">
              <a:buNone/>
            </a:pPr>
            <a:r>
              <a:rPr lang="sv-SE" sz="4800" dirty="0" smtClean="0"/>
              <a:t>- </a:t>
            </a:r>
            <a:r>
              <a:rPr lang="sv-SE" sz="4800" b="1" dirty="0" smtClean="0"/>
              <a:t>Kommunicera med kunder</a:t>
            </a:r>
            <a:endParaRPr lang="sv-SE" sz="4800" dirty="0"/>
          </a:p>
          <a:p>
            <a:pPr marL="177800" indent="0" fontAlgn="base">
              <a:buNone/>
            </a:pPr>
            <a:r>
              <a:rPr lang="sv-SE" sz="4800" dirty="0" smtClean="0"/>
              <a:t>- </a:t>
            </a:r>
            <a:r>
              <a:rPr lang="sv-SE" sz="4800" dirty="0"/>
              <a:t>H</a:t>
            </a:r>
            <a:r>
              <a:rPr lang="sv-SE" sz="4800" b="1" dirty="0" smtClean="0"/>
              <a:t>antera </a:t>
            </a:r>
            <a:r>
              <a:rPr lang="sv-SE" sz="4800" b="1" dirty="0" smtClean="0"/>
              <a:t>beställningar, fakturor i företagets datasystem</a:t>
            </a:r>
            <a:r>
              <a:rPr lang="sv-SE" sz="4800" dirty="0" smtClean="0"/>
              <a:t>.  </a:t>
            </a:r>
            <a:endParaRPr lang="sv-SE" sz="4800" dirty="0"/>
          </a:p>
          <a:p>
            <a:pPr marL="177800" indent="0" fontAlgn="base">
              <a:buNone/>
            </a:pPr>
            <a:r>
              <a:rPr lang="sv-SE" sz="4800" dirty="0" smtClean="0"/>
              <a:t>- Hjälpa </a:t>
            </a:r>
            <a:r>
              <a:rPr lang="sv-SE" sz="4800" dirty="0"/>
              <a:t>till med </a:t>
            </a:r>
            <a:r>
              <a:rPr lang="sv-SE" sz="4800" b="1" dirty="0" smtClean="0"/>
              <a:t>bokföring </a:t>
            </a:r>
            <a:r>
              <a:rPr lang="sv-SE" sz="4800" b="1" dirty="0"/>
              <a:t>samt leverantörs- och kundreskontra</a:t>
            </a:r>
            <a:r>
              <a:rPr lang="sv-SE" sz="4800" dirty="0"/>
              <a:t>. </a:t>
            </a:r>
          </a:p>
          <a:p>
            <a:pPr marL="177800" indent="0" fontAlgn="base">
              <a:buNone/>
            </a:pPr>
            <a:r>
              <a:rPr lang="sv-SE" sz="4800" dirty="0" smtClean="0"/>
              <a:t>- Utforma </a:t>
            </a:r>
            <a:r>
              <a:rPr lang="sv-SE" sz="4800" b="1" dirty="0"/>
              <a:t>reklam- och informationsmaterial</a:t>
            </a:r>
            <a:r>
              <a:rPr lang="sv-SE" sz="4800" dirty="0"/>
              <a:t>. Hantera reklamationer.</a:t>
            </a:r>
          </a:p>
          <a:p>
            <a:pPr marL="177800" indent="0" fontAlgn="base">
              <a:buNone/>
            </a:pPr>
            <a:r>
              <a:rPr lang="sv-SE" sz="4800" dirty="0" smtClean="0"/>
              <a:t>- Arbeta i </a:t>
            </a:r>
            <a:r>
              <a:rPr lang="sv-SE" sz="4800" b="1" dirty="0" smtClean="0"/>
              <a:t>Microsoft Office-miljö.</a:t>
            </a:r>
            <a:endParaRPr lang="sv-SE" sz="4800" b="1" dirty="0"/>
          </a:p>
          <a:p>
            <a:endParaRPr lang="sv-SE" b="1" u="sng" dirty="0" smtClean="0"/>
          </a:p>
          <a:p>
            <a:pPr marL="355600" indent="-177800"/>
            <a:r>
              <a:rPr lang="sv-SE" sz="4800" b="1" u="sng" dirty="0" smtClean="0"/>
              <a:t>Affärskommunikation</a:t>
            </a:r>
          </a:p>
          <a:p>
            <a:pPr marL="177800" indent="0">
              <a:buNone/>
            </a:pPr>
            <a:endParaRPr lang="sv-SE" dirty="0"/>
          </a:p>
          <a:p>
            <a:pPr marL="177800" lvl="0" indent="0" fontAlgn="base">
              <a:buNone/>
            </a:pPr>
            <a:r>
              <a:rPr lang="sv-SE" sz="4800" b="1" dirty="0" smtClean="0"/>
              <a:t>Affärsseder </a:t>
            </a:r>
            <a:r>
              <a:rPr lang="sv-SE" sz="4800" dirty="0"/>
              <a:t>och kulturella uttryck i olika länder.</a:t>
            </a:r>
          </a:p>
          <a:p>
            <a:pPr marL="177800" lvl="0" indent="0" fontAlgn="base">
              <a:buNone/>
            </a:pPr>
            <a:r>
              <a:rPr lang="sv-SE" sz="4800" b="1" dirty="0"/>
              <a:t>Kommunikation </a:t>
            </a:r>
            <a:r>
              <a:rPr lang="sv-SE" sz="4800" dirty="0"/>
              <a:t>i olika </a:t>
            </a:r>
            <a:r>
              <a:rPr lang="sv-SE" sz="4800" dirty="0" smtClean="0"/>
              <a:t>affärssammanhang. </a:t>
            </a:r>
            <a:endParaRPr lang="sv-SE" sz="4800" dirty="0"/>
          </a:p>
          <a:p>
            <a:pPr marL="177800" lvl="0" indent="0" fontAlgn="base">
              <a:buNone/>
            </a:pPr>
            <a:r>
              <a:rPr lang="sv-SE" sz="4800" dirty="0" smtClean="0"/>
              <a:t>Hantera </a:t>
            </a:r>
            <a:r>
              <a:rPr lang="sv-SE" sz="4800" b="1" dirty="0" smtClean="0"/>
              <a:t>konferenser, event.</a:t>
            </a:r>
          </a:p>
          <a:p>
            <a:pPr marL="177800" lvl="0" indent="0" fontAlgn="base">
              <a:buNone/>
            </a:pPr>
            <a:endParaRPr lang="sv-SE" dirty="0"/>
          </a:p>
          <a:p>
            <a:pPr marL="355600" indent="-177800" fontAlgn="base"/>
            <a:r>
              <a:rPr lang="sv-SE" sz="4800" b="1" u="sng" dirty="0" smtClean="0"/>
              <a:t>Intern </a:t>
            </a:r>
            <a:r>
              <a:rPr lang="sv-SE" sz="4800" b="1" u="sng" dirty="0"/>
              <a:t>och extern </a:t>
            </a:r>
            <a:r>
              <a:rPr lang="sv-SE" sz="4800" b="1" u="sng" dirty="0" smtClean="0"/>
              <a:t>kommunikation</a:t>
            </a:r>
          </a:p>
          <a:p>
            <a:pPr marL="177800" indent="0" fontAlgn="base">
              <a:buNone/>
            </a:pPr>
            <a:endParaRPr lang="sv-SE" dirty="0"/>
          </a:p>
          <a:p>
            <a:pPr marL="177800" lvl="0" indent="0" fontAlgn="base">
              <a:buNone/>
            </a:pPr>
            <a:r>
              <a:rPr lang="sv-SE" sz="4800" dirty="0" smtClean="0"/>
              <a:t>Företagets </a:t>
            </a:r>
            <a:r>
              <a:rPr lang="sv-SE" sz="4800" b="1" dirty="0" smtClean="0"/>
              <a:t>grafiska profil </a:t>
            </a:r>
            <a:r>
              <a:rPr lang="sv-SE" sz="4800" dirty="0" smtClean="0"/>
              <a:t>– ”ansiktet utåt”.</a:t>
            </a:r>
            <a:endParaRPr lang="sv-SE" sz="4800" dirty="0"/>
          </a:p>
          <a:p>
            <a:pPr marL="177800" lvl="0" indent="0" fontAlgn="base">
              <a:buNone/>
            </a:pPr>
            <a:r>
              <a:rPr lang="sv-SE" sz="4800" b="1" dirty="0"/>
              <a:t>Medieträning f</a:t>
            </a:r>
            <a:r>
              <a:rPr lang="sv-SE" sz="4800" dirty="0"/>
              <a:t>ör information och kommunikation. </a:t>
            </a:r>
          </a:p>
          <a:p>
            <a:pPr marL="177800" lvl="0" indent="0" fontAlgn="base">
              <a:buNone/>
            </a:pPr>
            <a:r>
              <a:rPr lang="sv-SE" sz="4800" b="1" dirty="0" smtClean="0"/>
              <a:t>Konstruktion, </a:t>
            </a:r>
            <a:r>
              <a:rPr lang="sv-SE" sz="4800" b="1" dirty="0"/>
              <a:t>publicering</a:t>
            </a:r>
            <a:r>
              <a:rPr lang="sv-SE" sz="4800" dirty="0"/>
              <a:t> </a:t>
            </a:r>
            <a:r>
              <a:rPr lang="sv-SE" sz="4800" dirty="0" smtClean="0"/>
              <a:t>och underhåll av  en </a:t>
            </a:r>
            <a:r>
              <a:rPr lang="sv-SE" sz="4800" b="1" dirty="0"/>
              <a:t>webbplats.</a:t>
            </a:r>
            <a:r>
              <a:rPr lang="sv-SE" sz="4800" dirty="0"/>
              <a:t/>
            </a:r>
            <a:br>
              <a:rPr lang="sv-SE" sz="4800" dirty="0"/>
            </a:br>
            <a:endParaRPr lang="sv-SE" sz="4800" dirty="0"/>
          </a:p>
          <a:p>
            <a:pPr marL="355600" indent="-177800"/>
            <a:r>
              <a:rPr lang="sv-SE" sz="4800" b="1" u="sng" dirty="0"/>
              <a:t>Information &amp; kommunikation </a:t>
            </a:r>
            <a:r>
              <a:rPr lang="sv-SE" sz="4800" b="1" u="sng" dirty="0" smtClean="0"/>
              <a:t>2</a:t>
            </a:r>
          </a:p>
          <a:p>
            <a:pPr marL="177800" indent="0">
              <a:buNone/>
            </a:pPr>
            <a:endParaRPr lang="sv-SE" dirty="0"/>
          </a:p>
          <a:p>
            <a:pPr marL="177800" lvl="0" indent="0" fontAlgn="base">
              <a:buNone/>
            </a:pPr>
            <a:r>
              <a:rPr lang="sv-SE" sz="4800" dirty="0" smtClean="0"/>
              <a:t>Formulärhantering, t ex </a:t>
            </a:r>
            <a:r>
              <a:rPr lang="sv-SE" sz="4800" b="1" dirty="0"/>
              <a:t>enkäter för marknadsundersökningar.</a:t>
            </a:r>
          </a:p>
          <a:p>
            <a:pPr marL="177800" lvl="0" indent="0" fontAlgn="base">
              <a:buNone/>
            </a:pPr>
            <a:r>
              <a:rPr lang="sv-SE" sz="4800" b="1" dirty="0"/>
              <a:t>Sociala medier </a:t>
            </a:r>
            <a:r>
              <a:rPr lang="sv-SE" sz="4800" dirty="0"/>
              <a:t>för yrkesmässig användning. </a:t>
            </a:r>
          </a:p>
          <a:p>
            <a:pPr marL="177800" lvl="0" indent="0" fontAlgn="base">
              <a:buNone/>
            </a:pPr>
            <a:r>
              <a:rPr lang="sv-SE" sz="4800" dirty="0" smtClean="0"/>
              <a:t>Mun</a:t>
            </a:r>
            <a:r>
              <a:rPr lang="sv-SE" sz="4800" b="1" dirty="0" smtClean="0"/>
              <a:t>tliga </a:t>
            </a:r>
            <a:r>
              <a:rPr lang="sv-SE" sz="4800" b="1" dirty="0"/>
              <a:t>och skriftliga presentationer </a:t>
            </a:r>
            <a:r>
              <a:rPr lang="sv-SE" sz="4800" dirty="0" smtClean="0"/>
              <a:t>inom området.</a:t>
            </a:r>
          </a:p>
          <a:p>
            <a:pPr marL="177800" lvl="0" indent="0" fontAlgn="base">
              <a:buNone/>
            </a:pPr>
            <a:endParaRPr lang="sv-SE" sz="4800" dirty="0"/>
          </a:p>
          <a:p>
            <a:pPr marL="355600" indent="-177800"/>
            <a:r>
              <a:rPr lang="sv-SE" sz="4800" b="1" u="sng" dirty="0"/>
              <a:t>Ledarskap &amp; Organisation </a:t>
            </a:r>
            <a:endParaRPr lang="sv-SE" sz="4800" b="1" u="sng" dirty="0" smtClean="0"/>
          </a:p>
          <a:p>
            <a:pPr marL="177800" indent="0">
              <a:buNone/>
            </a:pPr>
            <a:endParaRPr lang="sv-SE" dirty="0"/>
          </a:p>
          <a:p>
            <a:pPr marL="177800" lvl="0" indent="0" fontAlgn="base">
              <a:buNone/>
            </a:pPr>
            <a:r>
              <a:rPr lang="sv-SE" sz="4800" b="1" dirty="0"/>
              <a:t>Grupprocesser, </a:t>
            </a:r>
            <a:r>
              <a:rPr lang="sv-SE" sz="4800" dirty="0"/>
              <a:t>grupputveckling och konflikthantering.</a:t>
            </a:r>
          </a:p>
          <a:p>
            <a:pPr marL="177800" lvl="0" indent="0" fontAlgn="base">
              <a:buNone/>
            </a:pPr>
            <a:r>
              <a:rPr lang="sv-SE" sz="4800" b="1" dirty="0"/>
              <a:t>Ledarskap på olika nivåer, ledarstilar och ledarroller.</a:t>
            </a:r>
          </a:p>
          <a:p>
            <a:pPr marL="177800" lvl="0" indent="0" fontAlgn="base">
              <a:buNone/>
            </a:pPr>
            <a:r>
              <a:rPr lang="sv-SE" sz="4800" dirty="0"/>
              <a:t>Ledarutveckling och hur man tar tillvara egna och andras </a:t>
            </a:r>
            <a:r>
              <a:rPr lang="sv-SE" sz="4800" dirty="0" smtClean="0"/>
              <a:t>resurser.</a:t>
            </a:r>
            <a:endParaRPr lang="sv-SE" sz="4800" dirty="0"/>
          </a:p>
          <a:p>
            <a:pPr marL="0" indent="0">
              <a:buNone/>
            </a:pPr>
            <a:r>
              <a:rPr lang="sv-SE" sz="4000" dirty="0"/>
              <a:t/>
            </a:r>
            <a:br>
              <a:rPr lang="sv-SE" sz="4000" dirty="0"/>
            </a:br>
            <a:r>
              <a:rPr lang="sv-SE" sz="4000" dirty="0"/>
              <a:t> </a:t>
            </a:r>
          </a:p>
          <a:p>
            <a:pPr marL="177800"/>
            <a:endParaRPr lang="sv-SE" b="1" dirty="0"/>
          </a:p>
          <a:p>
            <a:pPr marL="177800"/>
            <a:endParaRPr lang="sv-SE" b="1" dirty="0"/>
          </a:p>
          <a:p>
            <a:pPr marL="177800"/>
            <a:endParaRPr lang="sv-SE" b="1" dirty="0"/>
          </a:p>
          <a:p>
            <a:pPr marL="463550" lvl="1">
              <a:buFont typeface="Arial" panose="020B0604020202020204" pitchFamily="34" charset="0"/>
              <a:buChar char="•"/>
            </a:pPr>
            <a:endParaRPr lang="sv-SE" b="1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683568" y="560531"/>
            <a:ext cx="3736668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Administrativ service</a:t>
            </a:r>
          </a:p>
        </p:txBody>
      </p:sp>
      <p:pic>
        <p:nvPicPr>
          <p:cNvPr id="1027" name="Picture 3" descr="C:\Users\RAISYV0305\AppData\Local\Microsoft\Windows\Temporary Internet Files\Content.IE5\MOC2WRR8\hotel-reception-720x540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5" r="10670"/>
          <a:stretch/>
        </p:blipFill>
        <p:spPr bwMode="auto">
          <a:xfrm>
            <a:off x="5853312" y="1052735"/>
            <a:ext cx="2735939" cy="46085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18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81328"/>
            <a:ext cx="9144000" cy="504056"/>
          </a:xfrm>
          <a:prstGeom prst="rect">
            <a:avLst/>
          </a:prstGeom>
          <a:solidFill>
            <a:srgbClr val="8418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841920" cy="1587862"/>
          </a:xfrm>
          <a:prstGeom prst="rect">
            <a:avLst/>
          </a:prstGeom>
        </p:spPr>
      </p:pic>
      <p:sp>
        <p:nvSpPr>
          <p:cNvPr id="12" name="Textruta 2"/>
          <p:cNvSpPr txBox="1">
            <a:spLocks noChangeArrowheads="1"/>
          </p:cNvSpPr>
          <p:nvPr/>
        </p:nvSpPr>
        <p:spPr bwMode="auto">
          <a:xfrm>
            <a:off x="2792543" y="311968"/>
            <a:ext cx="4015740" cy="82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3600" b="1" spc="300" dirty="0">
                <a:ln w="5715" cap="flat" cmpd="sng" algn="ctr">
                  <a:solidFill>
                    <a:srgbClr val="F4F6F9"/>
                  </a:solidFill>
                  <a:prstDash val="solid"/>
                  <a:miter lim="0"/>
                </a:ln>
                <a:solidFill>
                  <a:srgbClr val="00B050"/>
                </a:solidFill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ea typeface="Calibri"/>
                <a:cs typeface="Times New Roman"/>
              </a:rPr>
              <a:t>Ordermottagare</a:t>
            </a:r>
            <a:endParaRPr lang="sv-SE" sz="1100" dirty="0">
              <a:solidFill>
                <a:srgbClr val="00B050"/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13" name="Textruta 2"/>
          <p:cNvSpPr txBox="1">
            <a:spLocks noChangeArrowheads="1"/>
          </p:cNvSpPr>
          <p:nvPr/>
        </p:nvSpPr>
        <p:spPr bwMode="auto">
          <a:xfrm>
            <a:off x="1575453" y="1362164"/>
            <a:ext cx="575500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v-SE" sz="3600" b="1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Konferens &amp; </a:t>
            </a:r>
            <a:r>
              <a:rPr lang="sv-SE" sz="3600" b="1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reception</a:t>
            </a:r>
            <a:endParaRPr lang="sv-SE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4800" b="1" dirty="0">
                <a:ln w="15773" cap="flat" cmpd="sng" algn="ctr">
                  <a:gradFill>
                    <a:gsLst>
                      <a:gs pos="70000">
                        <a:srgbClr val="F16700"/>
                      </a:gs>
                      <a:gs pos="0">
                        <a:srgbClr val="FFAA65"/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FFF0E7"/>
                </a:soli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 </a:t>
            </a:r>
            <a:endParaRPr lang="sv-SE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xtruta 2"/>
          <p:cNvSpPr txBox="1">
            <a:spLocks noChangeArrowheads="1"/>
          </p:cNvSpPr>
          <p:nvPr/>
        </p:nvSpPr>
        <p:spPr bwMode="auto">
          <a:xfrm>
            <a:off x="2590800" y="871627"/>
            <a:ext cx="39624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3600" b="1" dirty="0">
                <a:ln>
                  <a:noFill/>
                </a:ln>
                <a:gradFill>
                  <a:gsLst>
                    <a:gs pos="0">
                      <a:srgbClr val="FFA260"/>
                    </a:gs>
                    <a:gs pos="25000">
                      <a:srgbClr val="FF9E55"/>
                    </a:gs>
                    <a:gs pos="50000">
                      <a:srgbClr val="F38D3A"/>
                    </a:gs>
                    <a:gs pos="75000">
                      <a:srgbClr val="FF9E55"/>
                    </a:gs>
                    <a:gs pos="100000">
                      <a:srgbClr val="FFA260"/>
                    </a:gs>
                  </a:gsLst>
                  <a:lin ang="5400000" scaled="0"/>
                </a:gra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Löneadministratör</a:t>
            </a:r>
            <a:endParaRPr lang="sv-SE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xtruta 2"/>
          <p:cNvSpPr txBox="1">
            <a:spLocks noChangeArrowheads="1"/>
          </p:cNvSpPr>
          <p:nvPr/>
        </p:nvSpPr>
        <p:spPr bwMode="auto">
          <a:xfrm>
            <a:off x="1807973" y="3274643"/>
            <a:ext cx="5232595" cy="26642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v-SE" sz="3600" dirty="0">
                <a:solidFill>
                  <a:srgbClr val="0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/>
                <a:ea typeface="Calibri"/>
                <a:cs typeface="Times New Roman"/>
              </a:rPr>
              <a:t>Administratörer</a:t>
            </a:r>
            <a:r>
              <a:rPr lang="sv-SE" sz="3600" dirty="0">
                <a:gradFill>
                  <a:gsLst>
                    <a:gs pos="29000">
                      <a:srgbClr val="B36048"/>
                    </a:gs>
                    <a:gs pos="0">
                      <a:srgbClr val="FFC000"/>
                    </a:gs>
                    <a:gs pos="39000">
                      <a:srgbClr val="66008F"/>
                    </a:gs>
                    <a:gs pos="53000">
                      <a:srgbClr val="BA0066"/>
                    </a:gs>
                    <a:gs pos="72000">
                      <a:srgbClr val="FF0000"/>
                    </a:gs>
                    <a:gs pos="88000">
                      <a:srgbClr val="604A7B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v-SE" sz="2200" dirty="0">
                <a:gradFill>
                  <a:gsLst>
                    <a:gs pos="29000">
                      <a:srgbClr val="B36048"/>
                    </a:gs>
                    <a:gs pos="0">
                      <a:srgbClr val="FFC000"/>
                    </a:gs>
                    <a:gs pos="39000">
                      <a:srgbClr val="66008F"/>
                    </a:gs>
                    <a:gs pos="53000">
                      <a:srgbClr val="BA0066"/>
                    </a:gs>
                    <a:gs pos="72000">
                      <a:srgbClr val="FF0000"/>
                    </a:gs>
                    <a:gs pos="88000">
                      <a:srgbClr val="604A7B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>inom </a:t>
            </a:r>
            <a:r>
              <a:rPr lang="sv-SE" sz="2200" dirty="0" smtClean="0">
                <a:gradFill>
                  <a:gsLst>
                    <a:gs pos="29000">
                      <a:srgbClr val="B36048"/>
                    </a:gs>
                    <a:gs pos="0">
                      <a:srgbClr val="FFC000"/>
                    </a:gs>
                    <a:gs pos="39000">
                      <a:srgbClr val="66008F"/>
                    </a:gs>
                    <a:gs pos="53000">
                      <a:srgbClr val="BA0066"/>
                    </a:gs>
                    <a:gs pos="72000">
                      <a:srgbClr val="FF0000"/>
                    </a:gs>
                    <a:gs pos="88000">
                      <a:srgbClr val="604A7B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sv-SE" sz="2200" dirty="0" smtClean="0">
                <a:gradFill>
                  <a:gsLst>
                    <a:gs pos="29000">
                      <a:srgbClr val="B36048"/>
                    </a:gs>
                    <a:gs pos="0">
                      <a:srgbClr val="FFC000"/>
                    </a:gs>
                    <a:gs pos="39000">
                      <a:srgbClr val="66008F"/>
                    </a:gs>
                    <a:gs pos="53000">
                      <a:srgbClr val="BA0066"/>
                    </a:gs>
                    <a:gs pos="72000">
                      <a:srgbClr val="FF0000"/>
                    </a:gs>
                    <a:gs pos="88000">
                      <a:srgbClr val="604A7B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</a:br>
            <a:r>
              <a:rPr lang="sv-SE" sz="3200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Stadsdelskontor</a:t>
            </a:r>
            <a:r>
              <a:rPr lang="sv-SE" sz="3600" dirty="0" smtClean="0">
                <a:gradFill>
                  <a:gsLst>
                    <a:gs pos="29000">
                      <a:srgbClr val="B36048"/>
                    </a:gs>
                    <a:gs pos="0">
                      <a:srgbClr val="FFC000"/>
                    </a:gs>
                    <a:gs pos="39000">
                      <a:srgbClr val="66008F"/>
                    </a:gs>
                    <a:gs pos="53000">
                      <a:srgbClr val="BA0066"/>
                    </a:gs>
                    <a:gs pos="72000">
                      <a:srgbClr val="FF0000"/>
                    </a:gs>
                    <a:gs pos="88000">
                      <a:srgbClr val="604A7B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sv-SE" sz="28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Hotell</a:t>
            </a:r>
            <a:r>
              <a:rPr lang="sv-SE" sz="3600" dirty="0" smtClean="0">
                <a:gradFill>
                  <a:gsLst>
                    <a:gs pos="29000">
                      <a:srgbClr val="B36048"/>
                    </a:gs>
                    <a:gs pos="0">
                      <a:srgbClr val="FFC000"/>
                    </a:gs>
                    <a:gs pos="39000">
                      <a:srgbClr val="66008F"/>
                    </a:gs>
                    <a:gs pos="53000">
                      <a:srgbClr val="BA0066"/>
                    </a:gs>
                    <a:gs pos="72000">
                      <a:srgbClr val="FF0000"/>
                    </a:gs>
                    <a:gs pos="88000">
                      <a:srgbClr val="604A7B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sv-SE" sz="3600" dirty="0" smtClean="0">
                <a:gradFill>
                  <a:gsLst>
                    <a:gs pos="29000">
                      <a:srgbClr val="B36048"/>
                    </a:gs>
                    <a:gs pos="0">
                      <a:srgbClr val="FFC000"/>
                    </a:gs>
                    <a:gs pos="39000">
                      <a:srgbClr val="66008F"/>
                    </a:gs>
                    <a:gs pos="53000">
                      <a:srgbClr val="BA0066"/>
                    </a:gs>
                    <a:gs pos="72000">
                      <a:srgbClr val="FF0000"/>
                    </a:gs>
                    <a:gs pos="88000">
                      <a:srgbClr val="604A7B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</a:br>
            <a:r>
              <a:rPr lang="sv-SE" sz="2800" b="1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>Göteborgs Energi</a:t>
            </a:r>
            <a:r>
              <a:rPr lang="sv-SE" sz="3600" dirty="0" smtClean="0">
                <a:gradFill>
                  <a:gsLst>
                    <a:gs pos="29000">
                      <a:srgbClr val="B36048"/>
                    </a:gs>
                    <a:gs pos="0">
                      <a:srgbClr val="FFC000"/>
                    </a:gs>
                    <a:gs pos="39000">
                      <a:srgbClr val="66008F"/>
                    </a:gs>
                    <a:gs pos="53000">
                      <a:srgbClr val="BA0066"/>
                    </a:gs>
                    <a:gs pos="72000">
                      <a:srgbClr val="FF0000"/>
                    </a:gs>
                    <a:gs pos="88000">
                      <a:srgbClr val="604A7B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> SKF </a:t>
            </a:r>
            <a:br>
              <a:rPr lang="sv-SE" sz="3600" dirty="0" smtClean="0">
                <a:gradFill>
                  <a:gsLst>
                    <a:gs pos="29000">
                      <a:srgbClr val="B36048"/>
                    </a:gs>
                    <a:gs pos="0">
                      <a:srgbClr val="FFC000"/>
                    </a:gs>
                    <a:gs pos="39000">
                      <a:srgbClr val="66008F"/>
                    </a:gs>
                    <a:gs pos="53000">
                      <a:srgbClr val="BA0066"/>
                    </a:gs>
                    <a:gs pos="72000">
                      <a:srgbClr val="FF0000"/>
                    </a:gs>
                    <a:gs pos="88000">
                      <a:srgbClr val="604A7B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</a:br>
            <a:r>
              <a:rPr lang="sv-SE" sz="3600" dirty="0" smtClean="0">
                <a:gradFill>
                  <a:gsLst>
                    <a:gs pos="29000">
                      <a:srgbClr val="B36048"/>
                    </a:gs>
                    <a:gs pos="0">
                      <a:srgbClr val="FFC000"/>
                    </a:gs>
                    <a:gs pos="39000">
                      <a:srgbClr val="66008F"/>
                    </a:gs>
                    <a:gs pos="53000">
                      <a:srgbClr val="BA0066"/>
                    </a:gs>
                    <a:gs pos="72000">
                      <a:srgbClr val="FF0000"/>
                    </a:gs>
                    <a:gs pos="88000">
                      <a:srgbClr val="604A7B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>Folksam </a:t>
            </a:r>
            <a:r>
              <a:rPr lang="sv-SE" sz="2800" b="1" dirty="0" smtClean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Familjebostäder </a:t>
            </a:r>
            <a:br>
              <a:rPr lang="sv-SE" sz="2800" b="1" dirty="0" smtClean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endParaRPr lang="sv-SE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Textruta 2"/>
          <p:cNvSpPr txBox="1">
            <a:spLocks noChangeArrowheads="1"/>
          </p:cNvSpPr>
          <p:nvPr/>
        </p:nvSpPr>
        <p:spPr bwMode="auto">
          <a:xfrm rot="5400000">
            <a:off x="6150842" y="2570716"/>
            <a:ext cx="4027455" cy="128451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v-SE" sz="7200" b="1" kern="1400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3" dir="5400000" sy="-100000" algn="bl"/>
                </a:effectLst>
                <a:latin typeface="Cambria"/>
                <a:ea typeface="Times New Roman"/>
                <a:cs typeface="Times New Roman"/>
              </a:rPr>
              <a:t>Yrken</a:t>
            </a:r>
            <a:endParaRPr lang="sv-SE" sz="72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Textruta 2"/>
          <p:cNvSpPr txBox="1">
            <a:spLocks noChangeArrowheads="1"/>
          </p:cNvSpPr>
          <p:nvPr/>
        </p:nvSpPr>
        <p:spPr bwMode="auto">
          <a:xfrm>
            <a:off x="2264031" y="2554142"/>
            <a:ext cx="4320480" cy="7294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v-SE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Ekonomiassistent</a:t>
            </a:r>
            <a:endParaRPr lang="sv-SE" sz="11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3010847" y="1988837"/>
            <a:ext cx="3122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8100" dir="8100000" algn="tr">
                    <a:srgbClr val="000000">
                      <a:alpha val="40000"/>
                    </a:srgbClr>
                  </a:outerShdw>
                </a:effectLst>
                <a:ea typeface="Calibri"/>
                <a:cs typeface="Times New Roman"/>
              </a:rPr>
              <a:t>Kundservice</a:t>
            </a:r>
            <a:endParaRPr lang="sv-SE" sz="4000" dirty="0">
              <a:ln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2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67544" y="622136"/>
            <a:ext cx="53285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sz="1200" dirty="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sv-SE" sz="1200" b="1" u="sng" dirty="0"/>
              <a:t>Personlig </a:t>
            </a:r>
            <a:r>
              <a:rPr lang="sv-SE" sz="1200" b="1" u="sng" dirty="0" smtClean="0"/>
              <a:t>försäljning</a:t>
            </a:r>
          </a:p>
          <a:p>
            <a:pPr fontAlgn="base"/>
            <a:endParaRPr lang="sv-SE" sz="1200" dirty="0"/>
          </a:p>
          <a:p>
            <a:pPr lvl="0" fontAlgn="base"/>
            <a:r>
              <a:rPr lang="sv-SE" sz="1200" dirty="0"/>
              <a:t>F</a:t>
            </a:r>
            <a:r>
              <a:rPr lang="sv-SE" sz="1200" b="1" dirty="0" smtClean="0"/>
              <a:t>örsäljningsteknik</a:t>
            </a:r>
            <a:r>
              <a:rPr lang="sv-SE" sz="1200" b="1" dirty="0"/>
              <a:t>.</a:t>
            </a:r>
          </a:p>
          <a:p>
            <a:pPr lvl="0" fontAlgn="base"/>
            <a:r>
              <a:rPr lang="sv-SE" sz="1200" dirty="0"/>
              <a:t>Praktisk säljkommunikation</a:t>
            </a:r>
            <a:r>
              <a:rPr lang="sv-SE" sz="1200" dirty="0" smtClean="0"/>
              <a:t>.</a:t>
            </a:r>
            <a:endParaRPr lang="sv-SE" sz="1200" dirty="0"/>
          </a:p>
          <a:p>
            <a:pPr lvl="0" fontAlgn="base"/>
            <a:r>
              <a:rPr lang="sv-SE" sz="1200" b="1" dirty="0"/>
              <a:t>Sälj- och </a:t>
            </a:r>
            <a:r>
              <a:rPr lang="sv-SE" sz="1200" b="1" dirty="0" smtClean="0"/>
              <a:t>kundpsykologi</a:t>
            </a:r>
            <a:r>
              <a:rPr lang="sv-SE" sz="1200" dirty="0"/>
              <a:t>.</a:t>
            </a:r>
          </a:p>
          <a:p>
            <a:pPr lvl="0" fontAlgn="base"/>
            <a:r>
              <a:rPr lang="sv-SE" sz="1200" b="1" dirty="0"/>
              <a:t>L</a:t>
            </a:r>
            <a:r>
              <a:rPr lang="sv-SE" sz="1200" b="1" dirty="0" smtClean="0"/>
              <a:t>önsamhet</a:t>
            </a:r>
            <a:r>
              <a:rPr lang="sv-SE" sz="1200" dirty="0" smtClean="0"/>
              <a:t>sberäkningar.</a:t>
            </a:r>
          </a:p>
          <a:p>
            <a:pPr lvl="0" fontAlgn="base"/>
            <a:endParaRPr lang="sv-S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.</a:t>
            </a:r>
            <a:r>
              <a:rPr lang="sv-SE" sz="1200" b="1" u="sng" dirty="0"/>
              <a:t>Affärsutveckling och </a:t>
            </a:r>
            <a:r>
              <a:rPr lang="sv-SE" sz="1200" b="1" u="sng" dirty="0" smtClean="0"/>
              <a:t>ledarskap</a:t>
            </a:r>
          </a:p>
          <a:p>
            <a:endParaRPr lang="sv-SE" sz="1200" dirty="0"/>
          </a:p>
          <a:p>
            <a:pPr lvl="0" fontAlgn="base"/>
            <a:r>
              <a:rPr lang="sv-SE" sz="1200" dirty="0"/>
              <a:t>Affä</a:t>
            </a:r>
            <a:r>
              <a:rPr lang="sv-SE" sz="1200" b="1" dirty="0"/>
              <a:t>rsutveckling, </a:t>
            </a:r>
            <a:r>
              <a:rPr lang="sv-SE" sz="1200" dirty="0"/>
              <a:t>omvärldsanalys och marknadsundersökningar.</a:t>
            </a:r>
          </a:p>
          <a:p>
            <a:pPr lvl="0" fontAlgn="base"/>
            <a:r>
              <a:rPr lang="sv-SE" sz="1200" dirty="0"/>
              <a:t>Entreprenörskap och </a:t>
            </a:r>
            <a:r>
              <a:rPr lang="sv-SE" sz="1200" b="1" dirty="0"/>
              <a:t>eget företagande</a:t>
            </a:r>
            <a:r>
              <a:rPr lang="sv-SE" sz="1200" dirty="0"/>
              <a:t>. Säljmiljö, inredning och utrustning i </a:t>
            </a:r>
            <a:r>
              <a:rPr lang="sv-SE" sz="1200" dirty="0" smtClean="0"/>
              <a:t>butiker. </a:t>
            </a:r>
            <a:r>
              <a:rPr lang="sv-SE" sz="1200" b="1" dirty="0" smtClean="0"/>
              <a:t>Praktisk </a:t>
            </a:r>
            <a:r>
              <a:rPr lang="sv-SE" sz="1200" b="1" dirty="0"/>
              <a:t>butiksdrift</a:t>
            </a:r>
            <a:r>
              <a:rPr lang="sv-SE" sz="120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b="1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1" u="sng" dirty="0" smtClean="0"/>
              <a:t>Praktisk Marknadsföring</a:t>
            </a:r>
          </a:p>
          <a:p>
            <a:endParaRPr lang="sv-SE" sz="1200" dirty="0"/>
          </a:p>
          <a:p>
            <a:pPr lvl="0" fontAlgn="base"/>
            <a:r>
              <a:rPr lang="sv-SE" sz="1200" b="1" dirty="0"/>
              <a:t>Marknadsföring och </a:t>
            </a:r>
            <a:r>
              <a:rPr lang="sv-SE" sz="1200" b="1" dirty="0" smtClean="0"/>
              <a:t>säljkampanjer</a:t>
            </a:r>
            <a:r>
              <a:rPr lang="sv-SE" sz="1200" dirty="0" smtClean="0"/>
              <a:t>.</a:t>
            </a:r>
            <a:endParaRPr lang="sv-SE" sz="1200" dirty="0"/>
          </a:p>
          <a:p>
            <a:pPr lvl="0" fontAlgn="base"/>
            <a:r>
              <a:rPr lang="sv-SE" sz="1200" dirty="0" smtClean="0"/>
              <a:t>Sortiment och </a:t>
            </a:r>
            <a:r>
              <a:rPr lang="sv-SE" sz="1200" dirty="0"/>
              <a:t>kundens uppfattning och butiksupplevelse</a:t>
            </a:r>
            <a:r>
              <a:rPr lang="sv-SE" sz="1200" dirty="0" smtClean="0"/>
              <a:t>.</a:t>
            </a:r>
          </a:p>
          <a:p>
            <a:pPr lvl="0" fontAlgn="base"/>
            <a:endParaRPr lang="sv-SE" sz="1200" dirty="0"/>
          </a:p>
          <a:p>
            <a:pPr marL="176213" indent="-171450" fontAlgn="base">
              <a:buFont typeface="Arial" panose="020B0604020202020204" pitchFamily="34" charset="0"/>
              <a:buChar char="•"/>
            </a:pPr>
            <a:r>
              <a:rPr lang="sv-SE" sz="1200" b="1" u="sng" dirty="0"/>
              <a:t>I</a:t>
            </a:r>
            <a:r>
              <a:rPr lang="sv-SE" sz="1200" b="1" u="sng" dirty="0" smtClean="0"/>
              <a:t>nköp 1</a:t>
            </a:r>
          </a:p>
          <a:p>
            <a:pPr marL="176213" indent="-171450" fontAlgn="base">
              <a:buFont typeface="Arial" panose="020B0604020202020204" pitchFamily="34" charset="0"/>
              <a:buChar char="•"/>
            </a:pPr>
            <a:endParaRPr lang="sv-SE" sz="1200" dirty="0"/>
          </a:p>
          <a:p>
            <a:pPr lvl="0" fontAlgn="base"/>
            <a:r>
              <a:rPr lang="sv-SE" sz="1200" b="1" dirty="0"/>
              <a:t>Inköpsarbete och </a:t>
            </a:r>
            <a:r>
              <a:rPr lang="sv-SE" sz="1200" b="1" dirty="0" smtClean="0"/>
              <a:t>inköpsteknik</a:t>
            </a:r>
            <a:endParaRPr lang="sv-SE" sz="1200" b="1" dirty="0"/>
          </a:p>
          <a:p>
            <a:pPr lvl="0" fontAlgn="base"/>
            <a:r>
              <a:rPr lang="sv-SE" sz="1200" b="1" dirty="0"/>
              <a:t>Leverantörsrelationer</a:t>
            </a:r>
            <a:r>
              <a:rPr lang="sv-SE" sz="1200" dirty="0"/>
              <a:t> och metoder för att finna och </a:t>
            </a:r>
            <a:r>
              <a:rPr lang="sv-SE" sz="1200" dirty="0" smtClean="0"/>
              <a:t>bedöma leverantörer.</a:t>
            </a:r>
            <a:endParaRPr lang="sv-SE" sz="1200" dirty="0"/>
          </a:p>
          <a:p>
            <a:pPr marL="4763" lvl="0" fontAlgn="base"/>
            <a:r>
              <a:rPr lang="sv-SE" sz="1200" dirty="0" smtClean="0"/>
              <a:t>Import </a:t>
            </a:r>
            <a:r>
              <a:rPr lang="sv-SE" sz="1200" dirty="0"/>
              <a:t>och internationell handel samt internationella </a:t>
            </a:r>
            <a:r>
              <a:rPr lang="sv-SE" sz="1200" dirty="0" smtClean="0"/>
              <a:t>handelsregler</a:t>
            </a:r>
          </a:p>
          <a:p>
            <a:pPr marL="4763" lvl="0" fontAlgn="base"/>
            <a:endParaRPr lang="sv-SE" sz="1200" dirty="0" smtClean="0"/>
          </a:p>
          <a:p>
            <a:pPr marL="176213" lvl="0" indent="-171450" fontAlgn="base">
              <a:buFont typeface="Arial" panose="020B0604020202020204" pitchFamily="34" charset="0"/>
              <a:buChar char="•"/>
            </a:pPr>
            <a:r>
              <a:rPr lang="sv-SE" sz="1200" b="1" u="sng" dirty="0" smtClean="0"/>
              <a:t>Näthandel </a:t>
            </a:r>
            <a:br>
              <a:rPr lang="sv-SE" sz="1200" b="1" u="sng" dirty="0" smtClean="0"/>
            </a:br>
            <a:endParaRPr lang="sv-SE" sz="1200" b="1" u="sng" dirty="0" smtClean="0"/>
          </a:p>
          <a:p>
            <a:pPr marL="4763" lvl="0" fontAlgn="base"/>
            <a:r>
              <a:rPr lang="sv-SE" sz="1200" b="1" dirty="0" smtClean="0"/>
              <a:t>Starta  och underhålla nätbutik.</a:t>
            </a:r>
            <a:endParaRPr lang="sv-SE" sz="1200" b="1" dirty="0"/>
          </a:p>
          <a:p>
            <a:pPr lvl="0" fontAlgn="base"/>
            <a:r>
              <a:rPr lang="sv-SE" sz="1200" b="1" dirty="0"/>
              <a:t>Marknadsföring på internet</a:t>
            </a:r>
            <a:r>
              <a:rPr lang="sv-SE" sz="1200" dirty="0"/>
              <a:t>.</a:t>
            </a:r>
          </a:p>
          <a:p>
            <a:pPr lvl="0" fontAlgn="base"/>
            <a:r>
              <a:rPr lang="sv-SE" sz="1200" dirty="0"/>
              <a:t>Betalningssätt och betalningssystem</a:t>
            </a:r>
            <a:r>
              <a:rPr lang="sv-SE" sz="1200" dirty="0" smtClean="0"/>
              <a:t>.</a:t>
            </a:r>
            <a:endParaRPr lang="sv-SE" sz="1200" dirty="0"/>
          </a:p>
        </p:txBody>
      </p:sp>
      <p:pic>
        <p:nvPicPr>
          <p:cNvPr id="3074" name="Picture 2" descr="C:\Users\RAISYV0305\AppData\Local\Microsoft\Windows\Temporary Internet Files\Content.IE5\SWLO1KV4\Nationalmuseum_butik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0"/>
          <a:stretch/>
        </p:blipFill>
        <p:spPr bwMode="auto">
          <a:xfrm>
            <a:off x="5957156" y="764704"/>
            <a:ext cx="2507089" cy="460851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467544" y="289782"/>
            <a:ext cx="3711729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Handel och service</a:t>
            </a:r>
          </a:p>
        </p:txBody>
      </p:sp>
    </p:spTree>
    <p:extLst>
      <p:ext uri="{BB962C8B-B14F-4D97-AF65-F5344CB8AC3E}">
        <p14:creationId xmlns:p14="http://schemas.microsoft.com/office/powerpoint/2010/main" val="196098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2"/>
          <p:cNvSpPr txBox="1">
            <a:spLocks noChangeArrowheads="1"/>
          </p:cNvSpPr>
          <p:nvPr/>
        </p:nvSpPr>
        <p:spPr bwMode="auto">
          <a:xfrm>
            <a:off x="2627784" y="1037133"/>
            <a:ext cx="388843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v-SE" sz="4800" b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Butikssäljare</a:t>
            </a:r>
            <a:endParaRPr lang="sv-SE" sz="4800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Textruta 2"/>
          <p:cNvSpPr txBox="1">
            <a:spLocks noChangeArrowheads="1"/>
          </p:cNvSpPr>
          <p:nvPr/>
        </p:nvSpPr>
        <p:spPr bwMode="auto">
          <a:xfrm>
            <a:off x="524966" y="2210532"/>
            <a:ext cx="3581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4800" dirty="0">
                <a:solidFill>
                  <a:srgbClr val="0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/>
                <a:ea typeface="Calibri"/>
                <a:cs typeface="Times New Roman"/>
              </a:rPr>
              <a:t>Näthandlare</a:t>
            </a:r>
            <a:endParaRPr lang="sv-SE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Bildobjekt 5" descr="http://www.stockmanngroup.com/image/image_gallery?uuid=836e13a6-935f-4dd2-ae04-de726f5b11c3&amp;groupId=10157&amp;t=1379070939502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04567"/>
            <a:ext cx="2737272" cy="567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objekt 6" descr="http://shoppinglulea.se/wp-content/uploads/2015/09/Stadium-266x200.jpg">
            <a:hlinkClick r:id="rId4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13" b="29064"/>
          <a:stretch/>
        </p:blipFill>
        <p:spPr bwMode="auto">
          <a:xfrm>
            <a:off x="4431042" y="3321258"/>
            <a:ext cx="2533650" cy="742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Bildobjekt 8" descr="Indiska logo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042" y="4604445"/>
            <a:ext cx="1990725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Bildobjekt 9" descr="johanssons logo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53" y="3634716"/>
            <a:ext cx="36385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Bildobjekt 10" descr="https://upload.wikimedia.org/wikipedia/en/thumb/2/27/Ica_logo.svg/200px-Ica_logo.svg.png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52516"/>
            <a:ext cx="1905000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ruta 2"/>
          <p:cNvSpPr txBox="1">
            <a:spLocks noChangeArrowheads="1"/>
          </p:cNvSpPr>
          <p:nvPr/>
        </p:nvSpPr>
        <p:spPr bwMode="auto">
          <a:xfrm rot="5400000">
            <a:off x="6150843" y="2866183"/>
            <a:ext cx="4027455" cy="128451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v-SE" sz="7200" b="1" kern="1400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reflection blurRad="12700" stA="28000" endPos="45000" dist="1003" dir="5400000" sy="-100000" algn="bl"/>
                </a:effectLst>
                <a:latin typeface="Cambria"/>
                <a:ea typeface="Times New Roman"/>
                <a:cs typeface="Times New Roman"/>
              </a:rPr>
              <a:t>Yrken</a:t>
            </a:r>
            <a:endParaRPr lang="sv-SE" sz="7200" dirty="0">
              <a:solidFill>
                <a:srgbClr val="00B05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3004240" y="398295"/>
            <a:ext cx="3422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Franchisetagare</a:t>
            </a:r>
            <a:endParaRPr lang="sv-SE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3840575" y="2072870"/>
            <a:ext cx="3628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Reklam- &amp; skyltningsansvarig</a:t>
            </a:r>
            <a:endParaRPr lang="sv-SE" sz="28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256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1628800"/>
            <a:ext cx="5961856" cy="1143000"/>
          </a:xfrm>
        </p:spPr>
        <p:txBody>
          <a:bodyPr>
            <a:normAutofit/>
          </a:bodyPr>
          <a:lstStyle/>
          <a:p>
            <a:r>
              <a:rPr lang="sv-SE" sz="3600" dirty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Gymnasieexamen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95936" y="1988840"/>
            <a:ext cx="7586328" cy="39567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sv-SE" sz="2000" b="1" dirty="0" smtClean="0"/>
          </a:p>
          <a:p>
            <a:pPr>
              <a:lnSpc>
                <a:spcPct val="150000"/>
              </a:lnSpc>
            </a:pPr>
            <a:r>
              <a:rPr lang="sv-SE" sz="2000" b="1" dirty="0" smtClean="0"/>
              <a:t>2 500 poäng</a:t>
            </a:r>
          </a:p>
          <a:p>
            <a:pPr>
              <a:lnSpc>
                <a:spcPct val="150000"/>
              </a:lnSpc>
            </a:pPr>
            <a:r>
              <a:rPr lang="sv-SE" sz="2000" b="1" dirty="0" smtClean="0"/>
              <a:t>2 250 poäng minst godkända </a:t>
            </a:r>
            <a:r>
              <a:rPr lang="sv-SE" sz="2000" dirty="0" smtClean="0"/>
              <a:t>(A-E)</a:t>
            </a:r>
          </a:p>
          <a:p>
            <a:pPr>
              <a:lnSpc>
                <a:spcPct val="150000"/>
              </a:lnSpc>
            </a:pPr>
            <a:r>
              <a:rPr lang="sv-SE" sz="2000" b="1" dirty="0" smtClean="0"/>
              <a:t>Lägst </a:t>
            </a:r>
            <a:r>
              <a:rPr lang="sv-SE" sz="2000" b="1" dirty="0" err="1" smtClean="0"/>
              <a:t>betyge</a:t>
            </a:r>
            <a:r>
              <a:rPr lang="sv-SE" sz="2000" b="1" dirty="0" smtClean="0"/>
              <a:t> E</a:t>
            </a:r>
            <a:r>
              <a:rPr lang="sv-SE" sz="2000" dirty="0" smtClean="0"/>
              <a:t>: </a:t>
            </a:r>
            <a:br>
              <a:rPr lang="sv-SE" sz="2000" dirty="0" smtClean="0"/>
            </a:br>
            <a:r>
              <a:rPr lang="sv-SE" sz="2000" dirty="0" smtClean="0"/>
              <a:t>Gymnasiearbetet, Svenska 1, Engelska 5, Matematik 1 </a:t>
            </a:r>
            <a:br>
              <a:rPr lang="sv-SE" sz="2000" dirty="0" smtClean="0"/>
            </a:br>
            <a:r>
              <a:rPr lang="sv-SE" sz="2000" dirty="0" smtClean="0"/>
              <a:t>Programgemensamma kurser</a:t>
            </a:r>
            <a:br>
              <a:rPr lang="sv-SE" sz="2000" dirty="0" smtClean="0"/>
            </a:br>
            <a:endParaRPr lang="sv-SE" sz="2000" dirty="0" smtClean="0"/>
          </a:p>
          <a:p>
            <a:pPr>
              <a:lnSpc>
                <a:spcPct val="150000"/>
              </a:lnSpc>
            </a:pPr>
            <a:endParaRPr lang="sv-SE" sz="2000" dirty="0" smtClean="0"/>
          </a:p>
        </p:txBody>
      </p:sp>
      <p:sp>
        <p:nvSpPr>
          <p:cNvPr id="4" name="Rektangel 3"/>
          <p:cNvSpPr/>
          <p:nvPr/>
        </p:nvSpPr>
        <p:spPr>
          <a:xfrm>
            <a:off x="0" y="6381328"/>
            <a:ext cx="9144000" cy="504056"/>
          </a:xfrm>
          <a:prstGeom prst="rect">
            <a:avLst/>
          </a:prstGeom>
          <a:solidFill>
            <a:srgbClr val="8418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841920" cy="1587862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2267744" y="645333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Hvitfeldtska gymnasiet - en del av Göteborgs Stad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11266" name="Picture 2" descr="C:\Users\chrgen0727\AppData\Local\Microsoft\Windows\Temporary Internet Files\Content.IE5\W23PI417\IMG_07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47247">
            <a:off x="6496306" y="1693965"/>
            <a:ext cx="1654018" cy="21511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39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5824" y="1412776"/>
            <a:ext cx="7110425" cy="1143000"/>
          </a:xfrm>
        </p:spPr>
        <p:txBody>
          <a:bodyPr>
            <a:normAutofit/>
          </a:bodyPr>
          <a:lstStyle/>
          <a:p>
            <a:r>
              <a:rPr lang="sv-SE" sz="3600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Högskolebehörighet</a:t>
            </a:r>
            <a:endParaRPr lang="sv-SE" sz="3600" dirty="0">
              <a:solidFill>
                <a:srgbClr val="9537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95936" y="1988840"/>
            <a:ext cx="7586328" cy="39567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2000" dirty="0"/>
          </a:p>
          <a:p>
            <a:r>
              <a:rPr lang="sv-SE" sz="2000" b="1" dirty="0"/>
              <a:t>Minst betyget E </a:t>
            </a:r>
            <a:r>
              <a:rPr lang="sv-SE" sz="2000" dirty="0"/>
              <a:t>i kurserna: 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b="1" dirty="0" smtClean="0"/>
              <a:t>Svenska 2</a:t>
            </a:r>
            <a:r>
              <a:rPr lang="sv-SE" sz="2000" b="1" dirty="0"/>
              <a:t> </a:t>
            </a:r>
            <a:r>
              <a:rPr lang="sv-SE" sz="2000" dirty="0" smtClean="0"/>
              <a:t>(ingår)</a:t>
            </a:r>
            <a:br>
              <a:rPr lang="sv-SE" sz="2000" dirty="0" smtClean="0"/>
            </a:br>
            <a:r>
              <a:rPr lang="sv-SE" sz="2000" b="1" dirty="0" smtClean="0"/>
              <a:t>Svenska 3</a:t>
            </a:r>
            <a:r>
              <a:rPr lang="sv-SE" sz="2000" dirty="0"/>
              <a:t> </a:t>
            </a:r>
            <a:r>
              <a:rPr lang="sv-SE" sz="2000" dirty="0" smtClean="0"/>
              <a:t>(måste väljas till som </a:t>
            </a:r>
            <a:r>
              <a:rPr lang="sv-SE" sz="2000" dirty="0" err="1" smtClean="0"/>
              <a:t>Ival</a:t>
            </a:r>
            <a:r>
              <a:rPr lang="sv-SE" sz="2000" dirty="0" smtClean="0"/>
              <a:t> i åk3)</a:t>
            </a:r>
            <a:br>
              <a:rPr lang="sv-SE" sz="2000" dirty="0" smtClean="0"/>
            </a:br>
            <a:r>
              <a:rPr lang="sv-SE" sz="2000" b="1" dirty="0" smtClean="0"/>
              <a:t>Engelska 6</a:t>
            </a:r>
            <a:r>
              <a:rPr lang="sv-SE" sz="2000" dirty="0" smtClean="0"/>
              <a:t> (ingår)</a:t>
            </a:r>
          </a:p>
          <a:p>
            <a:r>
              <a:rPr lang="sv-SE" sz="2000" dirty="0" smtClean="0"/>
              <a:t>För mer information kontakta </a:t>
            </a:r>
            <a:r>
              <a:rPr lang="sv-SE" sz="2000" b="1" dirty="0" smtClean="0"/>
              <a:t>SYV</a:t>
            </a:r>
            <a:r>
              <a:rPr lang="sv-SE" sz="2000" dirty="0" smtClean="0"/>
              <a:t>: Jennie Brink </a:t>
            </a:r>
            <a:br>
              <a:rPr lang="sv-SE" sz="2000" dirty="0" smtClean="0"/>
            </a:br>
            <a:r>
              <a:rPr lang="sv-SE" sz="2000" dirty="0" smtClean="0"/>
              <a:t>e-mail: </a:t>
            </a:r>
            <a:r>
              <a:rPr lang="sv-SE" sz="2000" dirty="0" smtClean="0">
                <a:hlinkClick r:id="rId2"/>
              </a:rPr>
              <a:t>jennie.brink@educ.goteborg.se</a:t>
            </a:r>
            <a:endParaRPr lang="sv-SE" sz="2000" dirty="0" smtClean="0"/>
          </a:p>
          <a:p>
            <a:pPr>
              <a:lnSpc>
                <a:spcPct val="150000"/>
              </a:lnSpc>
            </a:pPr>
            <a:r>
              <a:rPr lang="sv-SE" sz="2000" dirty="0" smtClean="0"/>
              <a:t>Mobil: 073 0699549</a:t>
            </a:r>
          </a:p>
          <a:p>
            <a:pPr>
              <a:lnSpc>
                <a:spcPct val="150000"/>
              </a:lnSpc>
            </a:pPr>
            <a:endParaRPr lang="sv-SE" sz="2000" dirty="0" smtClean="0"/>
          </a:p>
        </p:txBody>
      </p:sp>
      <p:sp>
        <p:nvSpPr>
          <p:cNvPr id="4" name="Rektangel 3"/>
          <p:cNvSpPr/>
          <p:nvPr/>
        </p:nvSpPr>
        <p:spPr>
          <a:xfrm>
            <a:off x="0" y="6381328"/>
            <a:ext cx="9144000" cy="504056"/>
          </a:xfrm>
          <a:prstGeom prst="rect">
            <a:avLst/>
          </a:prstGeom>
          <a:solidFill>
            <a:srgbClr val="8418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24" y="188640"/>
            <a:ext cx="1841920" cy="1587862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2267744" y="645333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Hvitfeldtska gymnasiet - en del av Göteborgs Stad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5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1986</TotalTime>
  <Words>246</Words>
  <Application>Microsoft Office PowerPoint</Application>
  <PresentationFormat>Bildspel på skärmen (4:3)</PresentationFormat>
  <Paragraphs>100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9" baseType="lpstr">
      <vt:lpstr>Office-tema</vt:lpstr>
      <vt:lpstr>      Välkomna till          Handels- och administrations- programmet Hvitfeldtska gymnasiet    </vt:lpstr>
      <vt:lpstr>Handels- och administrations- programmets två inriktningar   DAGS ATT VÄLJA inriktning inför åk 2</vt:lpstr>
      <vt:lpstr>PowerPoint-presentation</vt:lpstr>
      <vt:lpstr>PowerPoint-presentation</vt:lpstr>
      <vt:lpstr>PowerPoint-presentation</vt:lpstr>
      <vt:lpstr>PowerPoint-presentation</vt:lpstr>
      <vt:lpstr>Gymnasieexamen</vt:lpstr>
      <vt:lpstr>Högskolebehörighet</vt:lpstr>
    </vt:vector>
  </TitlesOfParts>
  <Company>Göteborgs Stad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Hilma Sandstedt</dc:creator>
  <cp:lastModifiedBy>Raili Syvänen</cp:lastModifiedBy>
  <cp:revision>157</cp:revision>
  <dcterms:created xsi:type="dcterms:W3CDTF">2016-02-11T08:26:25Z</dcterms:created>
  <dcterms:modified xsi:type="dcterms:W3CDTF">2017-01-26T15:02:57Z</dcterms:modified>
</cp:coreProperties>
</file>