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42" r:id="rId4"/>
    <p:sldMasterId id="2147484410" r:id="rId5"/>
    <p:sldMasterId id="2147484427" r:id="rId6"/>
    <p:sldMasterId id="2147484444" r:id="rId7"/>
    <p:sldMasterId id="2147484461" r:id="rId8"/>
    <p:sldMasterId id="2147484478" r:id="rId9"/>
    <p:sldMasterId id="2147484495" r:id="rId10"/>
    <p:sldMasterId id="2147484512" r:id="rId11"/>
  </p:sldMasterIdLst>
  <p:notesMasterIdLst>
    <p:notesMasterId r:id="rId18"/>
  </p:notesMasterIdLst>
  <p:handoutMasterIdLst>
    <p:handoutMasterId r:id="rId19"/>
  </p:handoutMasterIdLst>
  <p:sldIdLst>
    <p:sldId id="263" r:id="rId12"/>
    <p:sldId id="264" r:id="rId13"/>
    <p:sldId id="266" r:id="rId14"/>
    <p:sldId id="268" r:id="rId15"/>
    <p:sldId id="269" r:id="rId16"/>
    <p:sldId id="25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örfattare"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91"/>
    <a:srgbClr val="3F5564"/>
    <a:srgbClr val="0077BC"/>
    <a:srgbClr val="D53878"/>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357027-7112-4006-A592-017485A8D28E}" v="3" dt="2022-10-31T08:51:47.14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179" autoAdjust="0"/>
  </p:normalViewPr>
  <p:slideViewPr>
    <p:cSldViewPr snapToGrid="0">
      <p:cViewPr varScale="1">
        <p:scale>
          <a:sx n="58" d="100"/>
          <a:sy n="58" d="100"/>
        </p:scale>
        <p:origin x="988" y="48"/>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2022-11-01</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2022-11-01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2022-11-01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a:t>
            </a:fld>
            <a:endParaRPr lang="sv-SE"/>
          </a:p>
        </p:txBody>
      </p:sp>
    </p:spTree>
    <p:extLst>
      <p:ext uri="{BB962C8B-B14F-4D97-AF65-F5344CB8AC3E}">
        <p14:creationId xmlns:p14="http://schemas.microsoft.com/office/powerpoint/2010/main" val="444130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2022-11-01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1557901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2022-11-01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1328256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2022-11-01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4</a:t>
            </a:fld>
            <a:endParaRPr lang="sv-SE"/>
          </a:p>
        </p:txBody>
      </p:sp>
    </p:spTree>
    <p:extLst>
      <p:ext uri="{BB962C8B-B14F-4D97-AF65-F5344CB8AC3E}">
        <p14:creationId xmlns:p14="http://schemas.microsoft.com/office/powerpoint/2010/main" val="1006788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2022-11-01</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5</a:t>
            </a:fld>
            <a:endParaRPr lang="sv-SE"/>
          </a:p>
        </p:txBody>
      </p:sp>
    </p:spTree>
    <p:extLst>
      <p:ext uri="{BB962C8B-B14F-4D97-AF65-F5344CB8AC3E}">
        <p14:creationId xmlns:p14="http://schemas.microsoft.com/office/powerpoint/2010/main" val="243996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FBBFA50B-E819-411C-B95B-B3FD3A3FC2B7}" type="datetime1">
              <a:rPr lang="sv-SE" smtClean="0"/>
              <a:t>2022-11-01</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6</a:t>
            </a:fld>
            <a:endParaRPr lang="sv-SE"/>
          </a:p>
        </p:txBody>
      </p:sp>
    </p:spTree>
    <p:extLst>
      <p:ext uri="{BB962C8B-B14F-4D97-AF65-F5344CB8AC3E}">
        <p14:creationId xmlns:p14="http://schemas.microsoft.com/office/powerpoint/2010/main" val="812735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a:t>
            </a:r>
            <a:r>
              <a:rPr lang="sv-SE" sz="1050" dirty="0">
                <a:solidFill>
                  <a:schemeClr val="tx1"/>
                </a:solidFill>
              </a:rPr>
              <a:t>öppen</a:t>
            </a:r>
            <a:r>
              <a:rPr lang="sv-SE" sz="1050" dirty="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p:txBody>
          <a:bodyPr/>
          <a:lstStyle/>
          <a:p>
            <a:r>
              <a:rPr lang="sv-SE" dirty="0"/>
              <a:t>Återkoppling på temadialog 7 okt 2021</a:t>
            </a:r>
          </a:p>
        </p:txBody>
      </p:sp>
      <p:sp>
        <p:nvSpPr>
          <p:cNvPr id="3" name="Platshållare för text 2">
            <a:extLst>
              <a:ext uri="{FF2B5EF4-FFF2-40B4-BE49-F238E27FC236}">
                <a16:creationId xmlns:a16="http://schemas.microsoft.com/office/drawing/2014/main" id="{27097D5D-E399-4255-9468-0116A1B0B0E1}"/>
              </a:ext>
            </a:extLst>
          </p:cNvPr>
          <p:cNvSpPr>
            <a:spLocks noGrp="1"/>
          </p:cNvSpPr>
          <p:nvPr>
            <p:ph type="body" sz="quarter" idx="10"/>
          </p:nvPr>
        </p:nvSpPr>
        <p:spPr/>
        <p:txBody>
          <a:bodyPr/>
          <a:lstStyle/>
          <a:p>
            <a:r>
              <a:rPr lang="sv-SE" dirty="0"/>
              <a:t>(o)Trygghet</a:t>
            </a:r>
          </a:p>
        </p:txBody>
      </p:sp>
      <p:sp>
        <p:nvSpPr>
          <p:cNvPr id="4" name="Platshållare för text 3">
            <a:extLst>
              <a:ext uri="{FF2B5EF4-FFF2-40B4-BE49-F238E27FC236}">
                <a16:creationId xmlns:a16="http://schemas.microsoft.com/office/drawing/2014/main" id="{67432880-EABA-4426-91B8-2D839C20B2ED}"/>
              </a:ext>
            </a:extLst>
          </p:cNvPr>
          <p:cNvSpPr>
            <a:spLocks noGrp="1"/>
          </p:cNvSpPr>
          <p:nvPr>
            <p:ph type="body" sz="quarter" idx="11"/>
          </p:nvPr>
        </p:nvSpPr>
        <p:spPr>
          <a:xfrm>
            <a:off x="1731696" y="4606637"/>
            <a:ext cx="8728608" cy="251417"/>
          </a:xfrm>
        </p:spPr>
        <p:txBody>
          <a:bodyPr/>
          <a:lstStyle/>
          <a:p>
            <a:r>
              <a:rPr lang="sv-SE" dirty="0"/>
              <a:t>Jenny Haglind, trygghetssamordnare Socialförvaltningen Sydväst</a:t>
            </a:r>
          </a:p>
          <a:p>
            <a:r>
              <a:rPr lang="sv-SE" dirty="0"/>
              <a:t>Mari Levin, trygghetssamordnare Socialförvaltningen Sydväst</a:t>
            </a:r>
          </a:p>
          <a:p>
            <a:r>
              <a:rPr lang="sv-SE" dirty="0"/>
              <a:t>Linda Bergvall, kommunpolis LPO Syd</a:t>
            </a:r>
          </a:p>
          <a:p>
            <a:endParaRPr lang="sv-SE" dirty="0"/>
          </a:p>
        </p:txBody>
      </p:sp>
    </p:spTree>
    <p:extLst>
      <p:ext uri="{BB962C8B-B14F-4D97-AF65-F5344CB8AC3E}">
        <p14:creationId xmlns:p14="http://schemas.microsoft.com/office/powerpoint/2010/main" val="357878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406362-AD1D-42C7-8FFD-82D4AC507C67}"/>
              </a:ext>
            </a:extLst>
          </p:cNvPr>
          <p:cNvSpPr>
            <a:spLocks noGrp="1"/>
          </p:cNvSpPr>
          <p:nvPr>
            <p:ph type="title"/>
          </p:nvPr>
        </p:nvSpPr>
        <p:spPr>
          <a:xfrm>
            <a:off x="407988" y="357311"/>
            <a:ext cx="9170279" cy="736959"/>
          </a:xfrm>
        </p:spPr>
        <p:txBody>
          <a:bodyPr/>
          <a:lstStyle/>
          <a:p>
            <a:r>
              <a:rPr lang="sv-SE" dirty="0"/>
              <a:t>Återkoppling temadialog Trygghet </a:t>
            </a:r>
          </a:p>
        </p:txBody>
      </p:sp>
      <p:sp>
        <p:nvSpPr>
          <p:cNvPr id="3" name="Platshållare för innehåll 2">
            <a:extLst>
              <a:ext uri="{FF2B5EF4-FFF2-40B4-BE49-F238E27FC236}">
                <a16:creationId xmlns:a16="http://schemas.microsoft.com/office/drawing/2014/main" id="{65403032-CFB5-488D-8F52-898EB2F6D2F1}"/>
              </a:ext>
            </a:extLst>
          </p:cNvPr>
          <p:cNvSpPr>
            <a:spLocks noGrp="1"/>
          </p:cNvSpPr>
          <p:nvPr>
            <p:ph idx="11"/>
          </p:nvPr>
        </p:nvSpPr>
        <p:spPr/>
        <p:txBody>
          <a:bodyPr>
            <a:normAutofit/>
          </a:bodyPr>
          <a:lstStyle/>
          <a:p>
            <a:r>
              <a:rPr lang="sv-SE" dirty="0"/>
              <a:t>7 oktober 2021 var det temadialog på tema Trygghet med deltagare i Ö-dialogen. Aktivt deltagande bland Ö-dialogens deltagare samt representanter från Socialförvaltningen Sydväst</a:t>
            </a:r>
            <a:r>
              <a:rPr lang="sv-SE"/>
              <a:t>, polis och </a:t>
            </a:r>
            <a:r>
              <a:rPr lang="sv-SE" dirty="0"/>
              <a:t>skola. </a:t>
            </a:r>
          </a:p>
          <a:p>
            <a:pPr marL="0" indent="0">
              <a:buNone/>
            </a:pPr>
            <a:endParaRPr lang="sv-SE" dirty="0"/>
          </a:p>
          <a:p>
            <a:pPr marL="0" indent="0">
              <a:buNone/>
            </a:pPr>
            <a:r>
              <a:rPr lang="sv-SE" dirty="0"/>
              <a:t>Många saker lyftes och några problemområden identifierades av grupperna under temadialogen</a:t>
            </a:r>
          </a:p>
          <a:p>
            <a:pPr marL="0" indent="0">
              <a:buNone/>
            </a:pPr>
            <a:endParaRPr lang="sv-SE" dirty="0"/>
          </a:p>
          <a:p>
            <a:pPr lvl="1"/>
            <a:r>
              <a:rPr lang="sv-SE" dirty="0"/>
              <a:t>Värderingar, ungdomsstök och skadegörelse  </a:t>
            </a:r>
          </a:p>
          <a:p>
            <a:pPr lvl="1"/>
            <a:r>
              <a:rPr lang="sv-SE" dirty="0"/>
              <a:t>Trafikförseelser </a:t>
            </a:r>
          </a:p>
          <a:p>
            <a:pPr lvl="1"/>
            <a:r>
              <a:rPr lang="sv-SE" dirty="0"/>
              <a:t>Saltholmens hållplats</a:t>
            </a:r>
          </a:p>
          <a:p>
            <a:pPr lvl="1"/>
            <a:endParaRPr lang="sv-SE" dirty="0"/>
          </a:p>
          <a:p>
            <a:pPr lvl="1"/>
            <a:endParaRPr lang="sv-SE" dirty="0"/>
          </a:p>
          <a:p>
            <a:pPr lvl="1"/>
            <a:endParaRPr lang="sv-SE" dirty="0"/>
          </a:p>
        </p:txBody>
      </p:sp>
    </p:spTree>
    <p:extLst>
      <p:ext uri="{BB962C8B-B14F-4D97-AF65-F5344CB8AC3E}">
        <p14:creationId xmlns:p14="http://schemas.microsoft.com/office/powerpoint/2010/main" val="117667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9FBD1E-9406-46BF-9D80-730A1624537E}"/>
              </a:ext>
            </a:extLst>
          </p:cNvPr>
          <p:cNvSpPr>
            <a:spLocks noGrp="1"/>
          </p:cNvSpPr>
          <p:nvPr>
            <p:ph type="title"/>
          </p:nvPr>
        </p:nvSpPr>
        <p:spPr/>
        <p:txBody>
          <a:bodyPr>
            <a:normAutofit fontScale="90000"/>
          </a:bodyPr>
          <a:lstStyle/>
          <a:p>
            <a:r>
              <a:rPr lang="sv-SE" dirty="0"/>
              <a:t>Värderingar, ungdomsstök och skadegörelse </a:t>
            </a:r>
          </a:p>
        </p:txBody>
      </p:sp>
      <p:sp>
        <p:nvSpPr>
          <p:cNvPr id="3" name="Platshållare för innehåll 2">
            <a:extLst>
              <a:ext uri="{FF2B5EF4-FFF2-40B4-BE49-F238E27FC236}">
                <a16:creationId xmlns:a16="http://schemas.microsoft.com/office/drawing/2014/main" id="{EEFA2D66-6F20-496F-A1A9-BBD0271A9326}"/>
              </a:ext>
            </a:extLst>
          </p:cNvPr>
          <p:cNvSpPr>
            <a:spLocks noGrp="1"/>
          </p:cNvSpPr>
          <p:nvPr>
            <p:ph idx="11"/>
          </p:nvPr>
        </p:nvSpPr>
        <p:spPr>
          <a:xfrm>
            <a:off x="320511" y="838200"/>
            <a:ext cx="10815489" cy="5308600"/>
          </a:xfrm>
        </p:spPr>
        <p:txBody>
          <a:bodyPr>
            <a:normAutofit lnSpcReduction="10000"/>
          </a:bodyPr>
          <a:lstStyle/>
          <a:p>
            <a:endParaRPr lang="sv-SE" dirty="0"/>
          </a:p>
          <a:p>
            <a:pPr marL="0" indent="0">
              <a:buNone/>
            </a:pPr>
            <a:r>
              <a:rPr lang="sv-SE" sz="1800" dirty="0"/>
              <a:t>Både vuxnas och ungdomars värderingar och kultur som går i arv lyfts fram som en bidragande faktor till många av utmaningarna som finns kopplat till stök och dåligt beteende hos unga. Det kan ta sig uttryck i exempelvis </a:t>
            </a:r>
            <a:r>
              <a:rPr lang="sv-SE" sz="1800" dirty="0">
                <a:effectLst/>
                <a:ea typeface="MS PMincho" panose="02020600040205080304" pitchFamily="18" charset="-128"/>
              </a:rPr>
              <a:t>hög alkoholkonsumtion, trakasserier av grannar och en tystnadskultur som funnits i generationer. Föräldraengagemang, att ha förebilder och att sätta gränser lyfts som viktiga parametrar. </a:t>
            </a:r>
            <a:r>
              <a:rPr lang="sv-SE" sz="1800" dirty="0"/>
              <a:t>Det har skett en del skadegörelse genom åren. Det handlar om sönderslagna hållplatskurer och brevlådor till exempel. Det lyfts också att det inte finns tillräckligt för ungdomar att göra på fritiden och bristande vuxennärvaro framför allt på kvällar. </a:t>
            </a:r>
          </a:p>
          <a:p>
            <a:pPr marL="0" indent="0">
              <a:buNone/>
            </a:pPr>
            <a:endParaRPr lang="sv-SE" dirty="0"/>
          </a:p>
          <a:p>
            <a:pPr marL="0" indent="0">
              <a:buNone/>
            </a:pPr>
            <a:r>
              <a:rPr lang="sv-SE" dirty="0"/>
              <a:t>Exempel på vad som gjorts under året: </a:t>
            </a:r>
          </a:p>
          <a:p>
            <a:r>
              <a:rPr lang="sv-SE" sz="1800" dirty="0"/>
              <a:t>Överenskommelse om folkhälsoinsatser mellan Socialförvaltningen Sydväst och skolorna i Södra skärgården. </a:t>
            </a:r>
          </a:p>
          <a:p>
            <a:r>
              <a:rPr lang="sv-SE" sz="1800" dirty="0"/>
              <a:t>Uppföljning inom ramen för SSPF (skola, socialtjänst, polis, fritid)</a:t>
            </a:r>
          </a:p>
          <a:p>
            <a:r>
              <a:rPr lang="sv-SE" sz="1800" dirty="0"/>
              <a:t>Föräldramöte i samverkan SSPF för åk 7 i september 2022.</a:t>
            </a:r>
          </a:p>
          <a:p>
            <a:r>
              <a:rPr lang="sv-SE" sz="1800" dirty="0"/>
              <a:t>Följa upp antalet polisanmäld skadegörelse. </a:t>
            </a:r>
          </a:p>
          <a:p>
            <a:endParaRPr lang="sv-SE" dirty="0"/>
          </a:p>
        </p:txBody>
      </p:sp>
    </p:spTree>
    <p:extLst>
      <p:ext uri="{BB962C8B-B14F-4D97-AF65-F5344CB8AC3E}">
        <p14:creationId xmlns:p14="http://schemas.microsoft.com/office/powerpoint/2010/main" val="193550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C5B914-E1D4-433F-9C88-40199048D1DD}"/>
              </a:ext>
            </a:extLst>
          </p:cNvPr>
          <p:cNvSpPr>
            <a:spLocks noGrp="1"/>
          </p:cNvSpPr>
          <p:nvPr>
            <p:ph type="title"/>
          </p:nvPr>
        </p:nvSpPr>
        <p:spPr>
          <a:xfrm>
            <a:off x="407988" y="381664"/>
            <a:ext cx="9170279" cy="736959"/>
          </a:xfrm>
        </p:spPr>
        <p:txBody>
          <a:bodyPr/>
          <a:lstStyle/>
          <a:p>
            <a:r>
              <a:rPr lang="sv-SE" dirty="0"/>
              <a:t>Trafikförseelser</a:t>
            </a:r>
          </a:p>
        </p:txBody>
      </p:sp>
      <p:sp>
        <p:nvSpPr>
          <p:cNvPr id="3" name="Platshållare för innehåll 2">
            <a:extLst>
              <a:ext uri="{FF2B5EF4-FFF2-40B4-BE49-F238E27FC236}">
                <a16:creationId xmlns:a16="http://schemas.microsoft.com/office/drawing/2014/main" id="{DD19C720-ABE0-4D05-9DD9-96A316EBBC96}"/>
              </a:ext>
            </a:extLst>
          </p:cNvPr>
          <p:cNvSpPr>
            <a:spLocks noGrp="1"/>
          </p:cNvSpPr>
          <p:nvPr>
            <p:ph idx="11"/>
          </p:nvPr>
        </p:nvSpPr>
        <p:spPr/>
        <p:txBody>
          <a:bodyPr>
            <a:normAutofit/>
          </a:bodyPr>
          <a:lstStyle/>
          <a:p>
            <a:pPr marL="0" indent="0">
              <a:buNone/>
            </a:pPr>
            <a:r>
              <a:rPr lang="sv-SE" sz="1800" b="0" i="0" dirty="0">
                <a:solidFill>
                  <a:srgbClr val="000000"/>
                </a:solidFill>
                <a:effectLst/>
              </a:rPr>
              <a:t>Trafikproblem lyftes upp som en prioriterad fråga på öarna. Både unga och vuxna, kör trimmat, utan hjälm och påverkade av alkohol. </a:t>
            </a:r>
            <a:r>
              <a:rPr lang="sv-SE" sz="1800" dirty="0">
                <a:effectLst/>
                <a:ea typeface="MS PMincho" panose="02020600040205080304" pitchFamily="18" charset="-128"/>
              </a:rPr>
              <a:t>Trafikproblemen skiljer sig dock åt mellan öarna då varje ö har sin egen vägförening.</a:t>
            </a:r>
            <a:endParaRPr lang="sv-SE" sz="1800" dirty="0"/>
          </a:p>
          <a:p>
            <a:pPr marL="0" indent="0">
              <a:buNone/>
            </a:pPr>
            <a:endParaRPr lang="sv-SE" b="1" dirty="0"/>
          </a:p>
          <a:p>
            <a:pPr marL="0" indent="0">
              <a:buNone/>
            </a:pPr>
            <a:r>
              <a:rPr lang="sv-SE" dirty="0"/>
              <a:t>Exempel på vad som gjorts under året: </a:t>
            </a:r>
          </a:p>
          <a:p>
            <a:r>
              <a:rPr lang="sv-SE" sz="1800" dirty="0"/>
              <a:t>Polisens har genomfört ett par trafikinsatser på Styrsö som resulterade i ett flertal ordningsböter och några polisanmälningar.</a:t>
            </a:r>
          </a:p>
          <a:p>
            <a:r>
              <a:rPr lang="sv-SE" sz="1800" dirty="0"/>
              <a:t>Andra typer av förebyggande insatser på vägarna ansvarar vägföreningarna på respektive ö för i förekommande fall i dialog med Trafikkontoret.  </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3587659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219E0-2E95-42D2-8586-3648AEAE7B6F}"/>
              </a:ext>
            </a:extLst>
          </p:cNvPr>
          <p:cNvSpPr>
            <a:spLocks noGrp="1"/>
          </p:cNvSpPr>
          <p:nvPr>
            <p:ph type="title"/>
          </p:nvPr>
        </p:nvSpPr>
        <p:spPr>
          <a:xfrm>
            <a:off x="407988" y="404813"/>
            <a:ext cx="9170279" cy="736959"/>
          </a:xfrm>
        </p:spPr>
        <p:txBody>
          <a:bodyPr anchor="ctr">
            <a:normAutofit/>
          </a:bodyPr>
          <a:lstStyle/>
          <a:p>
            <a:r>
              <a:rPr lang="sv-SE" dirty="0"/>
              <a:t>Saltholmens hållplats</a:t>
            </a:r>
          </a:p>
        </p:txBody>
      </p:sp>
      <p:sp>
        <p:nvSpPr>
          <p:cNvPr id="3" name="Platshållare för innehåll 2">
            <a:extLst>
              <a:ext uri="{FF2B5EF4-FFF2-40B4-BE49-F238E27FC236}">
                <a16:creationId xmlns:a16="http://schemas.microsoft.com/office/drawing/2014/main" id="{61D5E88F-2A40-4B59-9839-A2DAF4C643D8}"/>
              </a:ext>
            </a:extLst>
          </p:cNvPr>
          <p:cNvSpPr>
            <a:spLocks noGrp="1"/>
          </p:cNvSpPr>
          <p:nvPr>
            <p:ph sz="half" idx="1"/>
          </p:nvPr>
        </p:nvSpPr>
        <p:spPr>
          <a:xfrm>
            <a:off x="407988" y="1736729"/>
            <a:ext cx="5400000" cy="4176710"/>
          </a:xfrm>
        </p:spPr>
        <p:txBody>
          <a:bodyPr>
            <a:normAutofit/>
          </a:bodyPr>
          <a:lstStyle/>
          <a:p>
            <a:pPr marL="0" indent="0">
              <a:lnSpc>
                <a:spcPct val="100000"/>
              </a:lnSpc>
              <a:buNone/>
            </a:pPr>
            <a:r>
              <a:rPr lang="sv-SE"/>
              <a:t>Saltholmen upplevs som en otrygg plats framför allt kvällstid. </a:t>
            </a:r>
            <a:r>
              <a:rPr lang="sv-SE">
                <a:effectLst/>
              </a:rPr>
              <a:t>Några av orsakerna till otryggheten är att det är mörkt, obemannat och vänthallen är ogästvänlig samtidigt som den är stängd vissa tider och andra tider kan de dra till sig hemlösa personer</a:t>
            </a:r>
            <a:endParaRPr lang="sv-SE"/>
          </a:p>
          <a:p>
            <a:pPr marL="0" indent="0">
              <a:lnSpc>
                <a:spcPct val="100000"/>
              </a:lnSpc>
              <a:buNone/>
            </a:pPr>
            <a:endParaRPr lang="sv-SE"/>
          </a:p>
          <a:p>
            <a:pPr marL="0" indent="0">
              <a:lnSpc>
                <a:spcPct val="100000"/>
              </a:lnSpc>
              <a:buNone/>
            </a:pPr>
            <a:r>
              <a:rPr lang="sv-SE"/>
              <a:t>Exempel på vad som gjorts under året: </a:t>
            </a:r>
          </a:p>
          <a:p>
            <a:pPr>
              <a:lnSpc>
                <a:spcPct val="100000"/>
              </a:lnSpc>
            </a:pPr>
            <a:r>
              <a:rPr lang="sv-SE"/>
              <a:t>Avstämningar med berörda parter kring hållplatsen</a:t>
            </a:r>
          </a:p>
          <a:p>
            <a:pPr>
              <a:lnSpc>
                <a:spcPct val="100000"/>
              </a:lnSpc>
            </a:pPr>
            <a:r>
              <a:rPr lang="sv-SE"/>
              <a:t>Följa upp antalet anmälda brott kopplat till Saltholmen</a:t>
            </a:r>
          </a:p>
        </p:txBody>
      </p:sp>
      <p:pic>
        <p:nvPicPr>
          <p:cNvPr id="4" name="Bildobjekt 3">
            <a:extLst>
              <a:ext uri="{FF2B5EF4-FFF2-40B4-BE49-F238E27FC236}">
                <a16:creationId xmlns:a16="http://schemas.microsoft.com/office/drawing/2014/main" id="{353B4C4D-6F4E-48B6-A14D-689EC3B9BAA2}"/>
              </a:ext>
            </a:extLst>
          </p:cNvPr>
          <p:cNvPicPr>
            <a:picLocks noChangeAspect="1"/>
          </p:cNvPicPr>
          <p:nvPr/>
        </p:nvPicPr>
        <p:blipFill>
          <a:blip r:embed="rId3"/>
          <a:stretch>
            <a:fillRect/>
          </a:stretch>
        </p:blipFill>
        <p:spPr>
          <a:xfrm>
            <a:off x="6379250" y="2171334"/>
            <a:ext cx="5400000" cy="3307500"/>
          </a:xfrm>
          <a:prstGeom prst="rect">
            <a:avLst/>
          </a:prstGeom>
          <a:noFill/>
        </p:spPr>
      </p:pic>
    </p:spTree>
    <p:extLst>
      <p:ext uri="{BB962C8B-B14F-4D97-AF65-F5344CB8AC3E}">
        <p14:creationId xmlns:p14="http://schemas.microsoft.com/office/powerpoint/2010/main" val="161021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BDAD27-E3F8-408B-A998-F2688550736A}"/>
              </a:ext>
            </a:extLst>
          </p:cNvPr>
          <p:cNvSpPr>
            <a:spLocks noGrp="1"/>
          </p:cNvSpPr>
          <p:nvPr>
            <p:ph type="title"/>
          </p:nvPr>
        </p:nvSpPr>
        <p:spPr/>
        <p:txBody>
          <a:bodyPr>
            <a:normAutofit fontScale="90000"/>
          </a:bodyPr>
          <a:lstStyle/>
          <a:p>
            <a:r>
              <a:rPr lang="sv-SE" dirty="0"/>
              <a:t>Kontakt</a:t>
            </a:r>
          </a:p>
        </p:txBody>
      </p:sp>
      <p:sp>
        <p:nvSpPr>
          <p:cNvPr id="3" name="Platshållare för text 2">
            <a:extLst>
              <a:ext uri="{FF2B5EF4-FFF2-40B4-BE49-F238E27FC236}">
                <a16:creationId xmlns:a16="http://schemas.microsoft.com/office/drawing/2014/main" id="{8E4FCA14-D569-4621-9ECA-81A823936203}"/>
              </a:ext>
            </a:extLst>
          </p:cNvPr>
          <p:cNvSpPr>
            <a:spLocks noGrp="1"/>
          </p:cNvSpPr>
          <p:nvPr>
            <p:ph type="body" sz="quarter" idx="11"/>
          </p:nvPr>
        </p:nvSpPr>
        <p:spPr/>
        <p:txBody>
          <a:bodyPr/>
          <a:lstStyle/>
          <a:p>
            <a:r>
              <a:rPr lang="sv-SE" dirty="0"/>
              <a:t>Jenny Haglind, trygghetssamordnare </a:t>
            </a:r>
          </a:p>
          <a:p>
            <a:r>
              <a:rPr lang="sv-SE" dirty="0"/>
              <a:t>jenny.haglind@socialsydvast.goteborg.se</a:t>
            </a:r>
          </a:p>
          <a:p>
            <a:endParaRPr lang="sv-SE" dirty="0"/>
          </a:p>
          <a:p>
            <a:r>
              <a:rPr lang="sv-SE" dirty="0"/>
              <a:t>Mari Levin, trygghetssamordnare</a:t>
            </a:r>
          </a:p>
          <a:p>
            <a:r>
              <a:rPr lang="sv-SE" dirty="0"/>
              <a:t>mari.levin@socialsydvast.goteborg.se</a:t>
            </a:r>
          </a:p>
          <a:p>
            <a:endParaRPr lang="sv-SE" dirty="0"/>
          </a:p>
          <a:p>
            <a:r>
              <a:rPr lang="sv-SE" dirty="0"/>
              <a:t>Linda Bergvall, kommunpolis</a:t>
            </a:r>
          </a:p>
          <a:p>
            <a:r>
              <a:rPr lang="sv-SE" dirty="0"/>
              <a:t>linda.bergvall@polisen.se</a:t>
            </a:r>
          </a:p>
          <a:p>
            <a:endParaRPr lang="sv-SE" dirty="0"/>
          </a:p>
        </p:txBody>
      </p:sp>
    </p:spTree>
    <p:extLst>
      <p:ext uri="{BB962C8B-B14F-4D97-AF65-F5344CB8AC3E}">
        <p14:creationId xmlns:p14="http://schemas.microsoft.com/office/powerpoint/2010/main" val="2441568218"/>
      </p:ext>
    </p:extLst>
  </p:cSld>
  <p:clrMapOvr>
    <a:masterClrMapping/>
  </p:clrMapOvr>
</p:sld>
</file>

<file path=ppt/theme/theme1.xml><?xml version="1.0" encoding="utf-8"?>
<a:theme xmlns:a="http://schemas.openxmlformats.org/drawingml/2006/main" name="Göteborgs Stad – 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411843B5-76B3-4231-A88B-6AFFA8BCAEDC}"/>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22CE1FEA-0D53-4C1D-82A5-27AD93165C50}"/>
    </a:ext>
  </a:extLst>
</a:theme>
</file>

<file path=ppt/theme/theme3.xml><?xml version="1.0" encoding="utf-8"?>
<a:theme xmlns:a="http://schemas.openxmlformats.org/drawingml/2006/main" name="Göteborgs Stad – Röd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E3FCD69C-B79F-47D8-A2F2-5172126D41E0}"/>
    </a:ext>
  </a:extLst>
</a:theme>
</file>

<file path=ppt/theme/theme4.xml><?xml version="1.0" encoding="utf-8"?>
<a:theme xmlns:a="http://schemas.openxmlformats.org/drawingml/2006/main" name="Göteborgs Stad – Turkos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58FD23D1-C3E7-4865-8955-D3F7CAB1330D}"/>
    </a:ext>
  </a:extLst>
</a:theme>
</file>

<file path=ppt/theme/theme5.xml><?xml version="1.0" encoding="utf-8"?>
<a:theme xmlns:a="http://schemas.openxmlformats.org/drawingml/2006/main" name="Göteborgs Stad – Ros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F317595A-BA77-4D70-82D7-4CFD456A1C3F}"/>
    </a:ext>
  </a:extLst>
</a:theme>
</file>

<file path=ppt/theme/theme6.xml><?xml version="1.0" encoding="utf-8"?>
<a:theme xmlns:a="http://schemas.openxmlformats.org/drawingml/2006/main" name="Göteborgs Stad – Grön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AF47E177-EDDE-4BFD-8CF3-FD92F16C3007}"/>
    </a:ext>
  </a:extLst>
</a:theme>
</file>

<file path=ppt/theme/theme7.xml><?xml version="1.0" encoding="utf-8"?>
<a:theme xmlns:a="http://schemas.openxmlformats.org/drawingml/2006/main" name="Göteborgs Stad – Lil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BE21FF3B-85E9-4ECD-A2BF-933EF2733B61}"/>
    </a:ext>
  </a:extLst>
</a:theme>
</file>

<file path=ppt/theme/theme8.xml><?xml version="1.0" encoding="utf-8"?>
<a:theme xmlns:a="http://schemas.openxmlformats.org/drawingml/2006/main" name="Göteborgs Stad – Gul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Återkoppling till Ö-dialogen 2 nov.potx" id="{DB4CE2F6-272D-447C-9D90-8E8DE87CCD3C}" vid="{4EC0962A-FCD3-45C5-AC4E-C0B57C4B2CA2}"/>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BD01737F62EF14BBCD9C84E9FA8182E" ma:contentTypeVersion="16" ma:contentTypeDescription="Skapa ett nytt dokument." ma:contentTypeScope="" ma:versionID="6465457adf8c9288c111a7b70a730850">
  <xsd:schema xmlns:xsd="http://www.w3.org/2001/XMLSchema" xmlns:xs="http://www.w3.org/2001/XMLSchema" xmlns:p="http://schemas.microsoft.com/office/2006/metadata/properties" xmlns:ns2="3e4ad1e7-00b2-40c4-922a-c061d2d7d52a" xmlns:ns3="954b5268-a47b-4579-90c9-2b0d8d7ea0c8" targetNamespace="http://schemas.microsoft.com/office/2006/metadata/properties" ma:root="true" ma:fieldsID="077bfa998683555a9ea1008a0f522e69" ns2:_="" ns3:_="">
    <xsd:import namespace="3e4ad1e7-00b2-40c4-922a-c061d2d7d52a"/>
    <xsd:import namespace="954b5268-a47b-4579-90c9-2b0d8d7ea0c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4ad1e7-00b2-40c4-922a-c061d2d7d5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4b5268-a47b-4579-90c9-2b0d8d7ea0c8"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2" nillable="true" ma:displayName="Taxonomy Catch All Column" ma:hidden="true" ma:list="{0eb5835f-8034-493a-84fc-dedaa843881c}" ma:internalName="TaxCatchAll" ma:showField="CatchAllData" ma:web="954b5268-a47b-4579-90c9-2b0d8d7ea0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54b5268-a47b-4579-90c9-2b0d8d7ea0c8" xsi:nil="true"/>
    <lcf76f155ced4ddcb4097134ff3c332f xmlns="3e4ad1e7-00b2-40c4-922a-c061d2d7d52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D37D61A-94D0-4A36-8321-1B652CD7E306}">
  <ds:schemaRefs>
    <ds:schemaRef ds:uri="http://schemas.microsoft.com/sharepoint/v3/contenttype/forms"/>
  </ds:schemaRefs>
</ds:datastoreItem>
</file>

<file path=customXml/itemProps2.xml><?xml version="1.0" encoding="utf-8"?>
<ds:datastoreItem xmlns:ds="http://schemas.openxmlformats.org/officeDocument/2006/customXml" ds:itemID="{22A02633-03D3-4A80-991F-06CD960CE1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4ad1e7-00b2-40c4-922a-c061d2d7d52a"/>
    <ds:schemaRef ds:uri="954b5268-a47b-4579-90c9-2b0d8d7ea0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4EEAEB-D27D-40F5-B9D2-24E13227B7C1}">
  <ds:schemaRefs>
    <ds:schemaRef ds:uri="http://purl.org/dc/elements/1.1/"/>
    <ds:schemaRef ds:uri="http://schemas.microsoft.com/office/2006/metadata/properties"/>
    <ds:schemaRef ds:uri="3e4ad1e7-00b2-40c4-922a-c061d2d7d52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54b5268-a47b-4579-90c9-2b0d8d7ea0c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Återkoppling till Ö-dialogen 2 nov</Template>
  <TotalTime>0</TotalTime>
  <Words>448</Words>
  <Application>Microsoft Office PowerPoint</Application>
  <PresentationFormat>Bredbild</PresentationFormat>
  <Paragraphs>56</Paragraphs>
  <Slides>6</Slides>
  <Notes>6</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6</vt:i4>
      </vt:variant>
    </vt:vector>
  </HeadingPairs>
  <TitlesOfParts>
    <vt:vector size="18"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Återkoppling på temadialog 7 okt 2021</vt:lpstr>
      <vt:lpstr>Återkoppling temadialog Trygghet </vt:lpstr>
      <vt:lpstr>Värderingar, ungdomsstök och skadegörelse </vt:lpstr>
      <vt:lpstr>Trafikförseelser</vt:lpstr>
      <vt:lpstr>Saltholmens hållplats</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2022-10-30T17:19:23Z</dcterms:created>
  <dcterms:modified xsi:type="dcterms:W3CDTF">2022-11-01T11:45:18Z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0x0101000BD01737F62EF14BBCD9C84E9FA8182E</vt:lpwstr>
  </property>
  <property fmtid="{D5CDD505-2E9C-101B-9397-08002B2CF9AE}" pid="3" name="MediaServiceImageTags">
    <vt:lpwstr/>
  </property>
</Properties>
</file>